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4"/>
  </p:notesMasterIdLst>
  <p:handoutMasterIdLst>
    <p:handoutMasterId r:id="rId95"/>
  </p:handoutMasterIdLst>
  <p:sldIdLst>
    <p:sldId id="2479" r:id="rId2"/>
    <p:sldId id="2492" r:id="rId3"/>
    <p:sldId id="2493" r:id="rId4"/>
    <p:sldId id="2480" r:id="rId5"/>
    <p:sldId id="2731" r:id="rId6"/>
    <p:sldId id="2613" r:id="rId7"/>
    <p:sldId id="2614" r:id="rId8"/>
    <p:sldId id="2615" r:id="rId9"/>
    <p:sldId id="2616" r:id="rId10"/>
    <p:sldId id="2690" r:id="rId11"/>
    <p:sldId id="2617" r:id="rId12"/>
    <p:sldId id="2619" r:id="rId13"/>
    <p:sldId id="2732" r:id="rId14"/>
    <p:sldId id="2621" r:id="rId15"/>
    <p:sldId id="2465" r:id="rId16"/>
    <p:sldId id="2466" r:id="rId17"/>
    <p:sldId id="2622" r:id="rId18"/>
    <p:sldId id="2504" r:id="rId19"/>
    <p:sldId id="2695" r:id="rId20"/>
    <p:sldId id="2694" r:id="rId21"/>
    <p:sldId id="2631" r:id="rId22"/>
    <p:sldId id="2632" r:id="rId23"/>
    <p:sldId id="2645" r:id="rId24"/>
    <p:sldId id="2647" r:id="rId25"/>
    <p:sldId id="2696" r:id="rId26"/>
    <p:sldId id="2649" r:id="rId27"/>
    <p:sldId id="2651" r:id="rId28"/>
    <p:sldId id="2652" r:id="rId29"/>
    <p:sldId id="2697" r:id="rId30"/>
    <p:sldId id="2653" r:id="rId31"/>
    <p:sldId id="2654" r:id="rId32"/>
    <p:sldId id="2655" r:id="rId33"/>
    <p:sldId id="2698" r:id="rId34"/>
    <p:sldId id="2699" r:id="rId35"/>
    <p:sldId id="2701" r:id="rId36"/>
    <p:sldId id="2703" r:id="rId37"/>
    <p:sldId id="2705" r:id="rId38"/>
    <p:sldId id="2706" r:id="rId39"/>
    <p:sldId id="2515" r:id="rId40"/>
    <p:sldId id="2656" r:id="rId41"/>
    <p:sldId id="2657" r:id="rId42"/>
    <p:sldId id="2658" r:id="rId43"/>
    <p:sldId id="2659" r:id="rId44"/>
    <p:sldId id="2709" r:id="rId45"/>
    <p:sldId id="2708" r:id="rId46"/>
    <p:sldId id="2710" r:id="rId47"/>
    <p:sldId id="2661" r:id="rId48"/>
    <p:sldId id="2672" r:id="rId49"/>
    <p:sldId id="2673" r:id="rId50"/>
    <p:sldId id="2675" r:id="rId51"/>
    <p:sldId id="2676" r:id="rId52"/>
    <p:sldId id="2677" r:id="rId53"/>
    <p:sldId id="2679" r:id="rId54"/>
    <p:sldId id="2681" r:id="rId55"/>
    <p:sldId id="2711" r:id="rId56"/>
    <p:sldId id="2712" r:id="rId57"/>
    <p:sldId id="2727" r:id="rId58"/>
    <p:sldId id="2715" r:id="rId59"/>
    <p:sldId id="2728" r:id="rId60"/>
    <p:sldId id="2717" r:id="rId61"/>
    <p:sldId id="2719" r:id="rId62"/>
    <p:sldId id="2720" r:id="rId63"/>
    <p:sldId id="2721" r:id="rId64"/>
    <p:sldId id="2722" r:id="rId65"/>
    <p:sldId id="853" r:id="rId66"/>
    <p:sldId id="2456" r:id="rId67"/>
    <p:sldId id="2424" r:id="rId68"/>
    <p:sldId id="2426" r:id="rId69"/>
    <p:sldId id="2478" r:id="rId70"/>
    <p:sldId id="2427" r:id="rId71"/>
    <p:sldId id="2428" r:id="rId72"/>
    <p:sldId id="2554" r:id="rId73"/>
    <p:sldId id="2429" r:id="rId74"/>
    <p:sldId id="2553" r:id="rId75"/>
    <p:sldId id="2430" r:id="rId76"/>
    <p:sldId id="2552" r:id="rId77"/>
    <p:sldId id="2431" r:id="rId78"/>
    <p:sldId id="2551" r:id="rId79"/>
    <p:sldId id="2432" r:id="rId80"/>
    <p:sldId id="2550" r:id="rId81"/>
    <p:sldId id="2433" r:id="rId82"/>
    <p:sldId id="2549" r:id="rId83"/>
    <p:sldId id="2434" r:id="rId84"/>
    <p:sldId id="2548" r:id="rId85"/>
    <p:sldId id="2435" r:id="rId86"/>
    <p:sldId id="2547" r:id="rId87"/>
    <p:sldId id="2436" r:id="rId88"/>
    <p:sldId id="2546" r:id="rId89"/>
    <p:sldId id="2437" r:id="rId90"/>
    <p:sldId id="2730" r:id="rId91"/>
    <p:sldId id="2555" r:id="rId92"/>
    <p:sldId id="2507" r:id="rId93"/>
  </p:sldIdLst>
  <p:sldSz cx="12190413" cy="6859588"/>
  <p:notesSz cx="6858000" cy="9144000"/>
  <p:defaultTex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81" userDrawn="1">
          <p15:clr>
            <a:srgbClr val="A4A3A4"/>
          </p15:clr>
        </p15:guide>
        <p15:guide id="2" pos="2006" userDrawn="1">
          <p15:clr>
            <a:srgbClr val="A4A3A4"/>
          </p15:clr>
        </p15:guide>
      </p15:sldGuideLst>
    </p:ext>
    <p:ext uri="{2D200454-40CA-4A62-9FC3-DE9A4176ACB9}">
      <p15:notesGuideLst xmlns:p15="http://schemas.microsoft.com/office/powerpoint/2012/main">
        <p15:guide id="1" orient="horz" pos="2702">
          <p15:clr>
            <a:srgbClr val="A4A3A4"/>
          </p15:clr>
        </p15:guide>
        <p15:guide id="2" pos="215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4BFF"/>
    <a:srgbClr val="0065B0"/>
    <a:srgbClr val="14B6F1"/>
    <a:srgbClr val="97D2FF"/>
    <a:srgbClr val="2F5597"/>
    <a:srgbClr val="2F6AFF"/>
    <a:srgbClr val="FFFFFF"/>
    <a:srgbClr val="718CBD"/>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518" autoAdjust="0"/>
  </p:normalViewPr>
  <p:slideViewPr>
    <p:cSldViewPr showGuides="1">
      <p:cViewPr>
        <p:scale>
          <a:sx n="75" d="100"/>
          <a:sy n="75" d="100"/>
        </p:scale>
        <p:origin x="852" y="900"/>
      </p:cViewPr>
      <p:guideLst>
        <p:guide orient="horz" pos="1281"/>
        <p:guide pos="2006"/>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966" y="-102"/>
      </p:cViewPr>
      <p:guideLst>
        <p:guide orient="horz" pos="2702"/>
        <p:guide pos="2155"/>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D594FB-2808-45A5-BDC8-80C0F481B27E}" type="datetimeFigureOut">
              <a:rPr lang="zh-CN" altLang="en-US" smtClean="0"/>
              <a:t>2026/3/27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5B4082-C5AE-46D0-A000-D929E8B25956}"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9FAA0F-2349-45DA-9EBD-9D94C9A1CFA0}" type="datetimeFigureOut">
              <a:rPr lang="zh-CN" altLang="en-US" smtClean="0"/>
              <a:t>2026/3/27</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F37086-15D0-443D-AF17-A3F21825C045}" type="slidenum">
              <a:rPr lang="zh-CN" altLang="en-US" smtClean="0"/>
              <a:t>‹#›</a:t>
            </a:fld>
            <a:endParaRPr lang="zh-CN" altLang="en-US"/>
          </a:p>
        </p:txBody>
      </p:sp>
    </p:spTree>
    <p:extLst>
      <p:ext uri="{BB962C8B-B14F-4D97-AF65-F5344CB8AC3E}">
        <p14:creationId xmlns:p14="http://schemas.microsoft.com/office/powerpoint/2010/main" val="1053811365"/>
      </p:ext>
    </p:extLst>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800" algn="l" defTabSz="1218565" rtl="0" eaLnBrk="1" latinLnBrk="0" hangingPunct="1">
      <a:defRPr sz="1600" kern="1200">
        <a:solidFill>
          <a:schemeClr val="tx1"/>
        </a:solidFill>
        <a:latin typeface="+mn-lt"/>
        <a:ea typeface="+mn-ea"/>
        <a:cs typeface="+mn-cs"/>
      </a:defRPr>
    </a:lvl4pPr>
    <a:lvl5pPr marL="2438400" algn="l" defTabSz="1218565" rtl="0" eaLnBrk="1" latinLnBrk="0" hangingPunct="1">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167385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幻灯片图像占位符 1"/>
          <p:cNvSpPr>
            <a:spLocks noGrp="1" noRot="1" noChangeAspect="1"/>
          </p:cNvSpPr>
          <p:nvPr>
            <p:ph type="sldImg"/>
          </p:nvPr>
        </p:nvSpPr>
        <p:spPr bwMode="auto">
          <a:xfrm>
            <a:off x="382588" y="685800"/>
            <a:ext cx="6092825" cy="3429000"/>
          </a:xfrm>
          <a:noFill/>
          <a:ln>
            <a:solidFill>
              <a:srgbClr val="000000"/>
            </a:solidFill>
            <a:miter lim="800000"/>
          </a:ln>
        </p:spPr>
      </p:sp>
      <p:sp>
        <p:nvSpPr>
          <p:cNvPr id="29286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a:p>
        </p:txBody>
      </p:sp>
      <p:sp>
        <p:nvSpPr>
          <p:cNvPr id="292867" name="灯片编号占位符 3"/>
          <p:cNvSpPr>
            <a:spLocks noGrp="1"/>
          </p:cNvSpPr>
          <p:nvPr>
            <p:ph type="sldNum" sz="quarter" idx="5"/>
          </p:nvPr>
        </p:nvSpPr>
        <p:spPr bwMode="auto">
          <a:ln>
            <a:miter lim="800000"/>
          </a:ln>
        </p:spPr>
        <p:txBody>
          <a:bodyPr wrap="square" numCol="1" anchorCtr="0" compatLnSpc="1"/>
          <a:lstStyle/>
          <a:p>
            <a:pPr defTabSz="1217295" fontAlgn="base">
              <a:spcBef>
                <a:spcPct val="0"/>
              </a:spcBef>
              <a:spcAft>
                <a:spcPct val="0"/>
              </a:spcAft>
              <a:defRPr/>
            </a:pPr>
            <a:fld id="{8434232D-77A3-48F2-BDAE-7B774E249B18}" type="slidenum">
              <a:rPr lang="zh-CN" altLang="en-US"/>
              <a:t>2</a:t>
            </a:fld>
            <a:endParaRPr lang="en-US" altLang="zh-CN" dirty="0"/>
          </a:p>
        </p:txBody>
      </p:sp>
    </p:spTree>
    <p:extLst>
      <p:ext uri="{BB962C8B-B14F-4D97-AF65-F5344CB8AC3E}">
        <p14:creationId xmlns:p14="http://schemas.microsoft.com/office/powerpoint/2010/main" val="697833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幻灯片图像占位符 1"/>
          <p:cNvSpPr>
            <a:spLocks noGrp="1" noRot="1" noChangeAspect="1"/>
          </p:cNvSpPr>
          <p:nvPr>
            <p:ph type="sldImg"/>
          </p:nvPr>
        </p:nvSpPr>
        <p:spPr bwMode="auto">
          <a:xfrm>
            <a:off x="382588" y="685800"/>
            <a:ext cx="6092825" cy="3429000"/>
          </a:xfrm>
          <a:noFill/>
          <a:ln>
            <a:solidFill>
              <a:srgbClr val="000000"/>
            </a:solidFill>
            <a:miter lim="800000"/>
          </a:ln>
        </p:spPr>
      </p:sp>
      <p:sp>
        <p:nvSpPr>
          <p:cNvPr id="29286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a:p>
        </p:txBody>
      </p:sp>
      <p:sp>
        <p:nvSpPr>
          <p:cNvPr id="292867" name="灯片编号占位符 3"/>
          <p:cNvSpPr>
            <a:spLocks noGrp="1"/>
          </p:cNvSpPr>
          <p:nvPr>
            <p:ph type="sldNum" sz="quarter" idx="5"/>
          </p:nvPr>
        </p:nvSpPr>
        <p:spPr bwMode="auto">
          <a:ln>
            <a:miter lim="800000"/>
          </a:ln>
        </p:spPr>
        <p:txBody>
          <a:bodyPr wrap="square" numCol="1" anchorCtr="0" compatLnSpc="1"/>
          <a:lstStyle/>
          <a:p>
            <a:pPr defTabSz="1217295" fontAlgn="base">
              <a:spcBef>
                <a:spcPct val="0"/>
              </a:spcBef>
              <a:spcAft>
                <a:spcPct val="0"/>
              </a:spcAft>
              <a:defRPr/>
            </a:pPr>
            <a:fld id="{8434232D-77A3-48F2-BDAE-7B774E249B18}" type="slidenum">
              <a:rPr lang="zh-CN" altLang="en-US"/>
              <a:t>3</a:t>
            </a:fld>
            <a:endParaRPr lang="en-US" altLang="zh-CN" dirty="0"/>
          </a:p>
        </p:txBody>
      </p:sp>
    </p:spTree>
    <p:extLst>
      <p:ext uri="{BB962C8B-B14F-4D97-AF65-F5344CB8AC3E}">
        <p14:creationId xmlns:p14="http://schemas.microsoft.com/office/powerpoint/2010/main" val="1966430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752947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622E8FD-A444-0EA7-E07E-4CD19447A43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xmlns="" id="{ACCA2CBD-4EB8-EAA9-9EA6-1ACB1686C481}"/>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xmlns="" id="{A429C1EE-281D-7FD6-422A-3259CF1042C9}"/>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071003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622E8FD-A444-0EA7-E07E-4CD19447A43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xmlns="" id="{ACCA2CBD-4EB8-EAA9-9EA6-1ACB1686C481}"/>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xmlns="" id="{A429C1EE-281D-7FD6-422A-3259CF1042C9}"/>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907942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652181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3.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descr="Nipic_29009329_20250221150654301"/>
          <p:cNvPicPr>
            <a:picLocks noChangeAspect="1"/>
          </p:cNvPicPr>
          <p:nvPr userDrawn="1"/>
        </p:nvPicPr>
        <p:blipFill>
          <a:blip r:embed="rId2"/>
          <a:stretch>
            <a:fillRect/>
          </a:stretch>
        </p:blipFill>
        <p:spPr>
          <a:xfrm>
            <a:off x="0" y="0"/>
            <a:ext cx="12188825" cy="6858635"/>
          </a:xfrm>
          <a:prstGeom prst="rect">
            <a:avLst/>
          </a:prstGeom>
        </p:spPr>
      </p:pic>
      <p:pic>
        <p:nvPicPr>
          <p:cNvPr id="4" name="图片 3" descr="玻璃 1"/>
          <p:cNvPicPr>
            <a:picLocks noChangeAspect="1"/>
          </p:cNvPicPr>
          <p:nvPr userDrawn="1"/>
        </p:nvPicPr>
        <p:blipFill>
          <a:blip r:embed="rId3"/>
          <a:stretch>
            <a:fillRect/>
          </a:stretch>
        </p:blipFill>
        <p:spPr>
          <a:xfrm>
            <a:off x="5879465" y="1701165"/>
            <a:ext cx="5690235" cy="5120640"/>
          </a:xfrm>
          <a:prstGeom prst="rect">
            <a:avLst/>
          </a:prstGeom>
        </p:spPr>
      </p:pic>
      <p:pic>
        <p:nvPicPr>
          <p:cNvPr id="5" name="图片 4" descr="玻璃 1"/>
          <p:cNvPicPr>
            <a:picLocks noChangeAspect="1"/>
          </p:cNvPicPr>
          <p:nvPr userDrawn="1"/>
        </p:nvPicPr>
        <p:blipFill>
          <a:blip r:embed="rId3"/>
          <a:stretch>
            <a:fillRect/>
          </a:stretch>
        </p:blipFill>
        <p:spPr>
          <a:xfrm>
            <a:off x="5879465" y="1701165"/>
            <a:ext cx="5690235" cy="5120640"/>
          </a:xfrm>
          <a:prstGeom prst="rect">
            <a:avLst/>
          </a:prstGeom>
        </p:spPr>
      </p:pic>
    </p:spTree>
    <p:extLst>
      <p:ext uri="{BB962C8B-B14F-4D97-AF65-F5344CB8AC3E}">
        <p14:creationId xmlns:p14="http://schemas.microsoft.com/office/powerpoint/2010/main" val="81500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自定义版式">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12" name="矩形 11"/>
          <p:cNvSpPr/>
          <p:nvPr userDrawn="1">
            <p:custDataLst>
              <p:tags r:id="rId1"/>
            </p:custDataLst>
          </p:nvPr>
        </p:nvSpPr>
        <p:spPr>
          <a:xfrm>
            <a:off x="0" y="0"/>
            <a:ext cx="12190413" cy="6859588"/>
          </a:xfrm>
          <a:prstGeom prst="rect">
            <a:avLst/>
          </a:prstGeom>
          <a:solidFill>
            <a:srgbClr val="0065B0"/>
          </a:solidFill>
          <a:ln>
            <a:noFill/>
            <a:prstDash val="solid"/>
          </a:ln>
          <a:effectLst>
            <a:outerShdw blurRad="203200" dist="101600" dir="8100000" algn="tr" rotWithShape="0">
              <a:srgbClr val="FF5DA9">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endParaRPr>
          </a:p>
        </p:txBody>
      </p:sp>
      <p:sp>
        <p:nvSpPr>
          <p:cNvPr id="13" name="任意多边形 9">
            <a:extLst>
              <a:ext uri="{FF2B5EF4-FFF2-40B4-BE49-F238E27FC236}">
                <a16:creationId xmlns:a16="http://schemas.microsoft.com/office/drawing/2014/main" xmlns="" id="{9E49F35F-C91D-5368-6DC5-6C83474DB677}"/>
              </a:ext>
            </a:extLst>
          </p:cNvPr>
          <p:cNvSpPr/>
          <p:nvPr userDrawn="1"/>
        </p:nvSpPr>
        <p:spPr>
          <a:xfrm>
            <a:off x="3189413" y="2234682"/>
            <a:ext cx="9001000" cy="4624906"/>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6">
              <a:alphaModFix amt="5000"/>
            </a:blip>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zh-CN"/>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algn="ctr"/>
            <a:endParaRPr lang="zh-CN" altLang="en-US"/>
          </a:p>
        </p:txBody>
      </p:sp>
      <p:sp>
        <p:nvSpPr>
          <p:cNvPr id="15" name="任意多边形: 形状 14"/>
          <p:cNvSpPr/>
          <p:nvPr userDrawn="1">
            <p:custDataLst>
              <p:tags r:id="rId2"/>
            </p:custDataLst>
          </p:nvPr>
        </p:nvSpPr>
        <p:spPr>
          <a:xfrm>
            <a:off x="0" y="1"/>
            <a:ext cx="1883293" cy="1650541"/>
          </a:xfrm>
          <a:custGeom>
            <a:avLst/>
            <a:gdLst>
              <a:gd name="connsiteX0" fmla="*/ 0 w 1883538"/>
              <a:gd name="connsiteY0" fmla="*/ 0 h 1650159"/>
              <a:gd name="connsiteX1" fmla="*/ 1883538 w 1883538"/>
              <a:gd name="connsiteY1" fmla="*/ 0 h 1650159"/>
              <a:gd name="connsiteX2" fmla="*/ 233379 w 1883538"/>
              <a:gd name="connsiteY2" fmla="*/ 1650159 h 1650159"/>
              <a:gd name="connsiteX3" fmla="*/ 64660 w 1883538"/>
              <a:gd name="connsiteY3" fmla="*/ 1641640 h 1650159"/>
              <a:gd name="connsiteX4" fmla="*/ 0 w 1883538"/>
              <a:gd name="connsiteY4" fmla="*/ 1631771 h 1650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538" h="1650159">
                <a:moveTo>
                  <a:pt x="0" y="0"/>
                </a:moveTo>
                <a:lnTo>
                  <a:pt x="1883538" y="0"/>
                </a:lnTo>
                <a:cubicBezTo>
                  <a:pt x="1883538" y="911358"/>
                  <a:pt x="1144737" y="1650159"/>
                  <a:pt x="233379" y="1650159"/>
                </a:cubicBezTo>
                <a:cubicBezTo>
                  <a:pt x="176419" y="1650159"/>
                  <a:pt x="120134" y="1647273"/>
                  <a:pt x="64660" y="1641640"/>
                </a:cubicBezTo>
                <a:lnTo>
                  <a:pt x="0" y="1631771"/>
                </a:lnTo>
                <a:close/>
              </a:path>
            </a:pathLst>
          </a:custGeom>
          <a:gradFill flip="none" rotWithShape="1">
            <a:gsLst>
              <a:gs pos="0">
                <a:srgbClr val="FFFFFF">
                  <a:alpha val="39000"/>
                </a:srgbClr>
              </a:gs>
              <a:gs pos="81000">
                <a:srgbClr val="FFFFFF">
                  <a:alpha val="0"/>
                </a:srgbClr>
              </a:gs>
            </a:gsLst>
            <a:lin ang="2700000" scaled="1"/>
            <a:tileRect/>
          </a:gradFill>
          <a:ln>
            <a:noFill/>
            <a:prstDash val="solid"/>
          </a:ln>
          <a:effectLst>
            <a:outerShdw blurRad="203200" dist="101600" dir="8100000" algn="tr" rotWithShape="0">
              <a:srgbClr val="0048E5">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cxnSp>
        <p:nvCxnSpPr>
          <p:cNvPr id="17" name="直接连接符 16"/>
          <p:cNvCxnSpPr/>
          <p:nvPr userDrawn="1">
            <p:custDataLst>
              <p:tags r:id="rId3"/>
            </p:custDataLst>
          </p:nvPr>
        </p:nvCxnSpPr>
        <p:spPr>
          <a:xfrm>
            <a:off x="1063583" y="3675598"/>
            <a:ext cx="128769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userDrawn="1">
            <p:custDataLst>
              <p:tags r:id="rId4"/>
            </p:custDataLst>
          </p:nvPr>
        </p:nvPicPr>
        <p:blipFill>
          <a:blip r:embed="rId7"/>
          <a:srcRect l="38052" b="9236"/>
          <a:stretch>
            <a:fillRect/>
          </a:stretch>
        </p:blipFill>
        <p:spPr>
          <a:xfrm>
            <a:off x="0" y="1844751"/>
            <a:ext cx="9264992" cy="5014837"/>
          </a:xfrm>
          <a:custGeom>
            <a:avLst/>
            <a:gdLst>
              <a:gd name="connsiteX0" fmla="*/ 0 w 8263308"/>
              <a:gd name="connsiteY0" fmla="*/ 0 h 4471041"/>
              <a:gd name="connsiteX1" fmla="*/ 8263308 w 8263308"/>
              <a:gd name="connsiteY1" fmla="*/ 0 h 4471041"/>
              <a:gd name="connsiteX2" fmla="*/ 8263308 w 8263308"/>
              <a:gd name="connsiteY2" fmla="*/ 4471041 h 4471041"/>
              <a:gd name="connsiteX3" fmla="*/ 0 w 8263308"/>
              <a:gd name="connsiteY3" fmla="*/ 4471041 h 4471041"/>
            </a:gdLst>
            <a:ahLst/>
            <a:cxnLst>
              <a:cxn ang="0">
                <a:pos x="connsiteX0" y="connsiteY0"/>
              </a:cxn>
              <a:cxn ang="0">
                <a:pos x="connsiteX1" y="connsiteY1"/>
              </a:cxn>
              <a:cxn ang="0">
                <a:pos x="connsiteX2" y="connsiteY2"/>
              </a:cxn>
              <a:cxn ang="0">
                <a:pos x="connsiteX3" y="connsiteY3"/>
              </a:cxn>
            </a:cxnLst>
            <a:rect l="l" t="t" r="r" b="b"/>
            <a:pathLst>
              <a:path w="8263308" h="4471041">
                <a:moveTo>
                  <a:pt x="0" y="0"/>
                </a:moveTo>
                <a:lnTo>
                  <a:pt x="8263308" y="0"/>
                </a:lnTo>
                <a:lnTo>
                  <a:pt x="8263308" y="4471041"/>
                </a:lnTo>
                <a:lnTo>
                  <a:pt x="0" y="4471041"/>
                </a:lnTo>
                <a:close/>
              </a:path>
            </a:pathLst>
          </a:custGeom>
        </p:spPr>
      </p:pic>
      <p:sp>
        <p:nvSpPr>
          <p:cNvPr id="11" name="矩形: 圆角 2"/>
          <p:cNvSpPr/>
          <p:nvPr userDrawn="1"/>
        </p:nvSpPr>
        <p:spPr>
          <a:xfrm rot="5400000" flipV="1">
            <a:off x="6184738" y="-1639896"/>
            <a:ext cx="2820202" cy="9191148"/>
          </a:xfrm>
          <a:prstGeom prst="roundRect">
            <a:avLst>
              <a:gd name="adj" fmla="val 5616"/>
            </a:avLst>
          </a:prstGeom>
          <a:gradFill>
            <a:gsLst>
              <a:gs pos="100000">
                <a:schemeClr val="accent1">
                  <a:alpha val="0"/>
                </a:schemeClr>
              </a:gs>
              <a:gs pos="100000">
                <a:schemeClr val="accent1">
                  <a:alpha val="100000"/>
                </a:schemeClr>
              </a:gs>
              <a:gs pos="0">
                <a:schemeClr val="accent1">
                  <a:lumMod val="20000"/>
                  <a:lumOff val="80000"/>
                  <a:alpha val="10000"/>
                </a:schemeClr>
              </a:gs>
            </a:gsLst>
            <a:lin ang="5400000" scaled="0"/>
          </a:gradFill>
          <a:ln>
            <a:gradFill>
              <a:gsLst>
                <a:gs pos="20000">
                  <a:schemeClr val="accent1">
                    <a:alpha val="0"/>
                  </a:schemeClr>
                </a:gs>
                <a:gs pos="100000">
                  <a:schemeClr val="accent1">
                    <a:lumMod val="60000"/>
                    <a:lumOff val="40000"/>
                    <a:alpha val="100000"/>
                  </a:schemeClr>
                </a:gs>
              </a:gsLst>
              <a:lin ang="16200000" scaled="1"/>
            </a:gradFill>
          </a:ln>
          <a:effectLst>
            <a:outerShdw blurRad="152400" dist="38100" dir="13500000" algn="br" rotWithShape="0">
              <a:schemeClr val="accent1">
                <a:lumMod val="75000"/>
                <a:alpha val="7000"/>
              </a:schemeClr>
            </a:outerShdw>
          </a:effectLst>
        </p:spPr>
        <p:style>
          <a:lnRef idx="1">
            <a:schemeClr val="accent1"/>
          </a:lnRef>
          <a:fillRef idx="2">
            <a:schemeClr val="accent1"/>
          </a:fillRef>
          <a:effectRef idx="1">
            <a:schemeClr val="accent1"/>
          </a:effectRef>
          <a:fontRef idx="minor">
            <a:schemeClr val="dk1"/>
          </a:fontRef>
        </p:style>
        <p:txBody>
          <a:bodyPr vert="horz" wrap="square" lIns="359998" tIns="359998" rIns="288252" bIns="359998" numCol="1" spcCol="0" rtlCol="0" fromWordArt="0" anchor="b" anchorCtr="1" forceAA="0" compatLnSpc="1">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50000"/>
              </a:lnSpc>
            </a:pPr>
            <a:endParaRPr lang="zh-CN" altLang="en-US" sz="1600" kern="0" dirty="0">
              <a:ln>
                <a:noFill/>
                <a:prstDash val="sysDot"/>
              </a:ln>
              <a:solidFill>
                <a:srgbClr val="292929"/>
              </a:solidFill>
              <a:latin typeface="+mn-ea"/>
              <a:sym typeface="+mn-ea"/>
            </a:endParaRPr>
          </a:p>
        </p:txBody>
      </p:sp>
    </p:spTree>
    <p:extLst>
      <p:ext uri="{BB962C8B-B14F-4D97-AF65-F5344CB8AC3E}">
        <p14:creationId xmlns:p14="http://schemas.microsoft.com/office/powerpoint/2010/main" val="24339843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节标题">
    <p:spTree>
      <p:nvGrpSpPr>
        <p:cNvPr id="1" name=""/>
        <p:cNvGrpSpPr/>
        <p:nvPr/>
      </p:nvGrpSpPr>
      <p:grpSpPr>
        <a:xfrm>
          <a:off x="0" y="0"/>
          <a:ext cx="0" cy="0"/>
          <a:chOff x="0" y="0"/>
          <a:chExt cx="0" cy="0"/>
        </a:xfrm>
      </p:grpSpPr>
      <p:sp>
        <p:nvSpPr>
          <p:cNvPr id="12" name="矩形 11"/>
          <p:cNvSpPr/>
          <p:nvPr userDrawn="1">
            <p:custDataLst>
              <p:tags r:id="rId1"/>
            </p:custDataLst>
          </p:nvPr>
        </p:nvSpPr>
        <p:spPr>
          <a:xfrm>
            <a:off x="0" y="0"/>
            <a:ext cx="12190413" cy="6859588"/>
          </a:xfrm>
          <a:prstGeom prst="rect">
            <a:avLst/>
          </a:prstGeom>
          <a:solidFill>
            <a:srgbClr val="0065B0"/>
          </a:solidFill>
          <a:ln>
            <a:noFill/>
            <a:prstDash val="solid"/>
          </a:ln>
          <a:effectLst>
            <a:outerShdw blurRad="203200" dist="101600" dir="8100000" algn="tr" rotWithShape="0">
              <a:srgbClr val="FF5DA9">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endParaRPr>
          </a:p>
        </p:txBody>
      </p:sp>
      <p:pic>
        <p:nvPicPr>
          <p:cNvPr id="14" name="图片 13"/>
          <p:cNvPicPr>
            <a:picLocks noChangeAspect="1"/>
          </p:cNvPicPr>
          <p:nvPr userDrawn="1">
            <p:custDataLst>
              <p:tags r:id="rId2"/>
            </p:custDataLst>
          </p:nvPr>
        </p:nvPicPr>
        <p:blipFill>
          <a:blip r:embed="rId6"/>
          <a:srcRect l="38052" b="9236"/>
          <a:stretch>
            <a:fillRect/>
          </a:stretch>
        </p:blipFill>
        <p:spPr>
          <a:xfrm>
            <a:off x="0" y="1844751"/>
            <a:ext cx="9264992" cy="5014837"/>
          </a:xfrm>
          <a:custGeom>
            <a:avLst/>
            <a:gdLst>
              <a:gd name="connsiteX0" fmla="*/ 0 w 8263308"/>
              <a:gd name="connsiteY0" fmla="*/ 0 h 4471041"/>
              <a:gd name="connsiteX1" fmla="*/ 8263308 w 8263308"/>
              <a:gd name="connsiteY1" fmla="*/ 0 h 4471041"/>
              <a:gd name="connsiteX2" fmla="*/ 8263308 w 8263308"/>
              <a:gd name="connsiteY2" fmla="*/ 4471041 h 4471041"/>
              <a:gd name="connsiteX3" fmla="*/ 0 w 8263308"/>
              <a:gd name="connsiteY3" fmla="*/ 4471041 h 4471041"/>
            </a:gdLst>
            <a:ahLst/>
            <a:cxnLst>
              <a:cxn ang="0">
                <a:pos x="connsiteX0" y="connsiteY0"/>
              </a:cxn>
              <a:cxn ang="0">
                <a:pos x="connsiteX1" y="connsiteY1"/>
              </a:cxn>
              <a:cxn ang="0">
                <a:pos x="connsiteX2" y="connsiteY2"/>
              </a:cxn>
              <a:cxn ang="0">
                <a:pos x="connsiteX3" y="connsiteY3"/>
              </a:cxn>
            </a:cxnLst>
            <a:rect l="l" t="t" r="r" b="b"/>
            <a:pathLst>
              <a:path w="8263308" h="4471041">
                <a:moveTo>
                  <a:pt x="0" y="0"/>
                </a:moveTo>
                <a:lnTo>
                  <a:pt x="8263308" y="0"/>
                </a:lnTo>
                <a:lnTo>
                  <a:pt x="8263308" y="4471041"/>
                </a:lnTo>
                <a:lnTo>
                  <a:pt x="0" y="4471041"/>
                </a:lnTo>
                <a:close/>
              </a:path>
            </a:pathLst>
          </a:custGeom>
        </p:spPr>
      </p:pic>
      <p:sp>
        <p:nvSpPr>
          <p:cNvPr id="11" name="矩形: 圆角 2"/>
          <p:cNvSpPr/>
          <p:nvPr userDrawn="1"/>
        </p:nvSpPr>
        <p:spPr>
          <a:xfrm rot="5400000" flipV="1">
            <a:off x="6019155" y="-1639896"/>
            <a:ext cx="2820202" cy="9191148"/>
          </a:xfrm>
          <a:prstGeom prst="roundRect">
            <a:avLst>
              <a:gd name="adj" fmla="val 5616"/>
            </a:avLst>
          </a:prstGeom>
          <a:gradFill>
            <a:gsLst>
              <a:gs pos="100000">
                <a:schemeClr val="accent1">
                  <a:alpha val="0"/>
                </a:schemeClr>
              </a:gs>
              <a:gs pos="100000">
                <a:schemeClr val="accent1">
                  <a:alpha val="100000"/>
                </a:schemeClr>
              </a:gs>
              <a:gs pos="0">
                <a:schemeClr val="accent1">
                  <a:lumMod val="20000"/>
                  <a:lumOff val="80000"/>
                  <a:alpha val="10000"/>
                </a:schemeClr>
              </a:gs>
            </a:gsLst>
            <a:lin ang="5400000" scaled="0"/>
          </a:gradFill>
          <a:ln>
            <a:gradFill>
              <a:gsLst>
                <a:gs pos="20000">
                  <a:schemeClr val="accent1">
                    <a:alpha val="0"/>
                  </a:schemeClr>
                </a:gs>
                <a:gs pos="100000">
                  <a:schemeClr val="accent1">
                    <a:lumMod val="60000"/>
                    <a:lumOff val="40000"/>
                    <a:alpha val="100000"/>
                  </a:schemeClr>
                </a:gs>
              </a:gsLst>
              <a:lin ang="16200000" scaled="1"/>
            </a:gradFill>
          </a:ln>
          <a:effectLst>
            <a:outerShdw blurRad="152400" dist="38100" dir="13500000" algn="br" rotWithShape="0">
              <a:schemeClr val="accent1">
                <a:lumMod val="75000"/>
                <a:alpha val="7000"/>
              </a:schemeClr>
            </a:outerShdw>
          </a:effectLst>
        </p:spPr>
        <p:style>
          <a:lnRef idx="1">
            <a:schemeClr val="accent1"/>
          </a:lnRef>
          <a:fillRef idx="2">
            <a:schemeClr val="accent1"/>
          </a:fillRef>
          <a:effectRef idx="1">
            <a:schemeClr val="accent1"/>
          </a:effectRef>
          <a:fontRef idx="minor">
            <a:schemeClr val="dk1"/>
          </a:fontRef>
        </p:style>
        <p:txBody>
          <a:bodyPr vert="horz" wrap="square" lIns="359998" tIns="359998" rIns="288252" bIns="359998" numCol="1" spcCol="0" rtlCol="0" fromWordArt="0" anchor="b" anchorCtr="1" forceAA="0" compatLnSpc="1">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50000"/>
              </a:lnSpc>
            </a:pPr>
            <a:endParaRPr lang="zh-CN" altLang="en-US" sz="1600" kern="0" dirty="0">
              <a:ln>
                <a:noFill/>
                <a:prstDash val="sysDot"/>
              </a:ln>
              <a:solidFill>
                <a:srgbClr val="292929"/>
              </a:solidFill>
              <a:latin typeface="+mn-ea"/>
              <a:sym typeface="+mn-ea"/>
            </a:endParaRPr>
          </a:p>
        </p:txBody>
      </p:sp>
      <p:sp>
        <p:nvSpPr>
          <p:cNvPr id="13" name="任意多边形 9">
            <a:extLst>
              <a:ext uri="{FF2B5EF4-FFF2-40B4-BE49-F238E27FC236}">
                <a16:creationId xmlns:a16="http://schemas.microsoft.com/office/drawing/2014/main" xmlns="" id="{9E49F35F-C91D-5368-6DC5-6C83474DB677}"/>
              </a:ext>
            </a:extLst>
          </p:cNvPr>
          <p:cNvSpPr/>
          <p:nvPr userDrawn="1"/>
        </p:nvSpPr>
        <p:spPr>
          <a:xfrm>
            <a:off x="3189413" y="2234682"/>
            <a:ext cx="9001000" cy="4624906"/>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7">
              <a:alphaModFix amt="5000"/>
            </a:blip>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zh-CN"/>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algn="ctr"/>
            <a:endParaRPr lang="zh-CN" altLang="en-US"/>
          </a:p>
        </p:txBody>
      </p:sp>
      <p:sp>
        <p:nvSpPr>
          <p:cNvPr id="15" name="任意多边形: 形状 14"/>
          <p:cNvSpPr/>
          <p:nvPr userDrawn="1">
            <p:custDataLst>
              <p:tags r:id="rId3"/>
            </p:custDataLst>
          </p:nvPr>
        </p:nvSpPr>
        <p:spPr>
          <a:xfrm>
            <a:off x="0" y="1"/>
            <a:ext cx="1883293" cy="1650541"/>
          </a:xfrm>
          <a:custGeom>
            <a:avLst/>
            <a:gdLst>
              <a:gd name="connsiteX0" fmla="*/ 0 w 1883538"/>
              <a:gd name="connsiteY0" fmla="*/ 0 h 1650159"/>
              <a:gd name="connsiteX1" fmla="*/ 1883538 w 1883538"/>
              <a:gd name="connsiteY1" fmla="*/ 0 h 1650159"/>
              <a:gd name="connsiteX2" fmla="*/ 233379 w 1883538"/>
              <a:gd name="connsiteY2" fmla="*/ 1650159 h 1650159"/>
              <a:gd name="connsiteX3" fmla="*/ 64660 w 1883538"/>
              <a:gd name="connsiteY3" fmla="*/ 1641640 h 1650159"/>
              <a:gd name="connsiteX4" fmla="*/ 0 w 1883538"/>
              <a:gd name="connsiteY4" fmla="*/ 1631771 h 1650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538" h="1650159">
                <a:moveTo>
                  <a:pt x="0" y="0"/>
                </a:moveTo>
                <a:lnTo>
                  <a:pt x="1883538" y="0"/>
                </a:lnTo>
                <a:cubicBezTo>
                  <a:pt x="1883538" y="911358"/>
                  <a:pt x="1144737" y="1650159"/>
                  <a:pt x="233379" y="1650159"/>
                </a:cubicBezTo>
                <a:cubicBezTo>
                  <a:pt x="176419" y="1650159"/>
                  <a:pt x="120134" y="1647273"/>
                  <a:pt x="64660" y="1641640"/>
                </a:cubicBezTo>
                <a:lnTo>
                  <a:pt x="0" y="1631771"/>
                </a:lnTo>
                <a:close/>
              </a:path>
            </a:pathLst>
          </a:custGeom>
          <a:gradFill flip="none" rotWithShape="1">
            <a:gsLst>
              <a:gs pos="0">
                <a:srgbClr val="FFFFFF">
                  <a:alpha val="39000"/>
                </a:srgbClr>
              </a:gs>
              <a:gs pos="81000">
                <a:srgbClr val="FFFFFF">
                  <a:alpha val="0"/>
                </a:srgbClr>
              </a:gs>
            </a:gsLst>
            <a:lin ang="2700000" scaled="1"/>
            <a:tileRect/>
          </a:gradFill>
          <a:ln>
            <a:noFill/>
            <a:prstDash val="solid"/>
          </a:ln>
          <a:effectLst>
            <a:outerShdw blurRad="203200" dist="101600" dir="8100000" algn="tr" rotWithShape="0">
              <a:srgbClr val="0048E5">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cxnSp>
        <p:nvCxnSpPr>
          <p:cNvPr id="17" name="直接连接符 16"/>
          <p:cNvCxnSpPr>
            <a:cxnSpLocks/>
          </p:cNvCxnSpPr>
          <p:nvPr userDrawn="1">
            <p:custDataLst>
              <p:tags r:id="rId4"/>
            </p:custDataLst>
          </p:nvPr>
        </p:nvCxnSpPr>
        <p:spPr>
          <a:xfrm rot="5400000">
            <a:off x="1778951" y="2878530"/>
            <a:ext cx="128769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32318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 id="2147483650" r:id="rId2"/>
    <p:sldLayoutId id="2147483656" r:id="rId3"/>
    <p:sldLayoutId id="214748365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tags" Target="../tags/tag12.xml"/><Relationship Id="rId7" Type="http://schemas.openxmlformats.org/officeDocument/2006/relationships/slide" Target="slide6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slide" Target="slide39.xml"/><Relationship Id="rId4" Type="http://schemas.openxmlformats.org/officeDocument/2006/relationships/tags" Target="../tags/tag13.xml"/><Relationship Id="rId9" Type="http://schemas.openxmlformats.org/officeDocument/2006/relationships/slide" Target="slide18.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2"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67.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68.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69.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1.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2.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3.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4.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5.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6.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2" Type="http://schemas.openxmlformats.org/officeDocument/2006/relationships/image" Target="../media/image66.png"/><Relationship Id="rId16"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77.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8.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79.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1.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2.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3.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4.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5.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6.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7.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87.xml"/><Relationship Id="rId3" Type="http://schemas.openxmlformats.org/officeDocument/2006/relationships/slide" Target="slide68.xml"/><Relationship Id="rId7" Type="http://schemas.openxmlformats.org/officeDocument/2006/relationships/slide" Target="slide75.xml"/><Relationship Id="rId12" Type="http://schemas.openxmlformats.org/officeDocument/2006/relationships/slide" Target="slide85.xml"/><Relationship Id="rId2" Type="http://schemas.openxmlformats.org/officeDocument/2006/relationships/slide" Target="slide67.xml"/><Relationship Id="rId16"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83.xml"/><Relationship Id="rId5" Type="http://schemas.openxmlformats.org/officeDocument/2006/relationships/slide" Target="slide71.xml"/><Relationship Id="rId15" Type="http://schemas.openxmlformats.org/officeDocument/2006/relationships/slide" Target="slide66.xml"/><Relationship Id="rId10" Type="http://schemas.openxmlformats.org/officeDocument/2006/relationships/slide" Target="slide81.xml"/><Relationship Id="rId4" Type="http://schemas.openxmlformats.org/officeDocument/2006/relationships/slide" Target="slide70.xml"/><Relationship Id="rId9" Type="http://schemas.openxmlformats.org/officeDocument/2006/relationships/slide" Target="slide79.xml"/><Relationship Id="rId14" Type="http://schemas.openxmlformats.org/officeDocument/2006/relationships/slide" Target="slide89.xml"/></Relationships>
</file>

<file path=ppt/slides/_rels/slide88.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2" Type="http://schemas.openxmlformats.org/officeDocument/2006/relationships/image" Target="../media/image72.png"/><Relationship Id="rId16"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89.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17" Type="http://schemas.openxmlformats.org/officeDocument/2006/relationships/image" Target="../media/image58.png"/><Relationship Id="rId2" Type="http://schemas.openxmlformats.org/officeDocument/2006/relationships/image" Target="../media/image73.png"/><Relationship Id="rId16"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17" Type="http://schemas.openxmlformats.org/officeDocument/2006/relationships/image" Target="../media/image58.png"/><Relationship Id="rId2" Type="http://schemas.openxmlformats.org/officeDocument/2006/relationships/image" Target="../media/image75.png"/><Relationship Id="rId16"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91.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85.xml"/><Relationship Id="rId3" Type="http://schemas.openxmlformats.org/officeDocument/2006/relationships/slide" Target="slide67.xml"/><Relationship Id="rId7" Type="http://schemas.openxmlformats.org/officeDocument/2006/relationships/slide" Target="slide73.xml"/><Relationship Id="rId12" Type="http://schemas.openxmlformats.org/officeDocument/2006/relationships/slide" Target="slide83.xml"/><Relationship Id="rId17" Type="http://schemas.openxmlformats.org/officeDocument/2006/relationships/slide" Target="slide3.xml"/><Relationship Id="rId2" Type="http://schemas.openxmlformats.org/officeDocument/2006/relationships/image" Target="../media/image76.png"/><Relationship Id="rId16"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slide" Target="slide81.xml"/><Relationship Id="rId5" Type="http://schemas.openxmlformats.org/officeDocument/2006/relationships/slide" Target="slide70.xml"/><Relationship Id="rId15" Type="http://schemas.openxmlformats.org/officeDocument/2006/relationships/slide" Target="slide89.xml"/><Relationship Id="rId10" Type="http://schemas.openxmlformats.org/officeDocument/2006/relationships/slide" Target="slide79.xml"/><Relationship Id="rId4" Type="http://schemas.openxmlformats.org/officeDocument/2006/relationships/slide" Target="slide68.xml"/><Relationship Id="rId9" Type="http://schemas.openxmlformats.org/officeDocument/2006/relationships/slide" Target="slide77.xml"/><Relationship Id="rId14" Type="http://schemas.openxmlformats.org/officeDocument/2006/relationships/slide" Target="slide87.xml"/></Relationships>
</file>

<file path=ppt/slides/_rels/slide9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66" y="189434"/>
            <a:ext cx="677545" cy="788035"/>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chemeClr val="accent5">
                  <a:lumMod val="75000"/>
                </a:schemeClr>
              </a:solidFill>
              <a:latin typeface="微软雅黑" panose="020B0503020204020204" charset="-122"/>
              <a:ea typeface="微软雅黑" panose="020B0503020204020204" charset="-122"/>
            </a:endParaRPr>
          </a:p>
        </p:txBody>
      </p:sp>
      <p:sp>
        <p:nvSpPr>
          <p:cNvPr id="2" name="矩形 1">
            <a:extLst>
              <a:ext uri="{FF2B5EF4-FFF2-40B4-BE49-F238E27FC236}">
                <a16:creationId xmlns:a16="http://schemas.microsoft.com/office/drawing/2014/main" xmlns="" id="{CBCDA123-BD7B-983C-7C20-4C4C7F0FCBA8}"/>
              </a:ext>
            </a:extLst>
          </p:cNvPr>
          <p:cNvSpPr/>
          <p:nvPr/>
        </p:nvSpPr>
        <p:spPr>
          <a:xfrm>
            <a:off x="1340659" y="2170623"/>
            <a:ext cx="3379470" cy="400110"/>
          </a:xfrm>
          <a:prstGeom prst="rect">
            <a:avLst/>
          </a:prstGeom>
          <a:effectLst/>
        </p:spPr>
        <p:txBody>
          <a:bodyPr vert="horz"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r>
              <a:rPr lang="zh-CN" altLang="en-US" sz="2000" b="1" dirty="0">
                <a:solidFill>
                  <a:srgbClr val="0066CC"/>
                </a:solidFill>
                <a:latin typeface="微软雅黑" panose="020B0503020204020204" charset="-122"/>
                <a:ea typeface="微软雅黑" panose="020B0503020204020204" charset="-122"/>
                <a:sym typeface="+mn-ea"/>
              </a:rPr>
              <a:t>第八章</a:t>
            </a:r>
            <a:r>
              <a:rPr lang="zh-CN" altLang="en-US" sz="2000" b="1">
                <a:solidFill>
                  <a:srgbClr val="0066CC"/>
                </a:solidFill>
                <a:latin typeface="微软雅黑" panose="020B0503020204020204" charset="-122"/>
                <a:ea typeface="微软雅黑" panose="020B0503020204020204" charset="-122"/>
                <a:sym typeface="+mn-ea"/>
              </a:rPr>
              <a:t>　</a:t>
            </a:r>
            <a:r>
              <a:rPr lang="zh-CN" altLang="zh-CN" sz="2000" b="1" smtClean="0">
                <a:solidFill>
                  <a:srgbClr val="0066CC"/>
                </a:solidFill>
                <a:latin typeface="微软雅黑" panose="020B0503020204020204" charset="-122"/>
                <a:ea typeface="微软雅黑" panose="020B0503020204020204" charset="-122"/>
              </a:rPr>
              <a:t>第</a:t>
            </a:r>
            <a:r>
              <a:rPr lang="en-US" altLang="zh-CN" sz="2000" b="1" smtClean="0">
                <a:solidFill>
                  <a:srgbClr val="0066CC"/>
                </a:solidFill>
                <a:latin typeface="微软雅黑" panose="020B0503020204020204" charset="-122"/>
                <a:ea typeface="微软雅黑" panose="020B0503020204020204" charset="-122"/>
              </a:rPr>
              <a:t>29</a:t>
            </a:r>
            <a:r>
              <a:rPr lang="zh-CN" altLang="zh-CN" sz="2000" b="1" smtClean="0">
                <a:solidFill>
                  <a:srgbClr val="0066CC"/>
                </a:solidFill>
                <a:latin typeface="微软雅黑" panose="020B0503020204020204" charset="-122"/>
                <a:ea typeface="微软雅黑" panose="020B0503020204020204" charset="-122"/>
              </a:rPr>
              <a:t>讲</a:t>
            </a:r>
            <a:endParaRPr lang="en-US" altLang="zh-CN" sz="2000" b="1" dirty="0">
              <a:solidFill>
                <a:srgbClr val="0066CC"/>
              </a:solidFill>
              <a:latin typeface="微软雅黑" panose="020B0503020204020204" charset="-122"/>
              <a:ea typeface="微软雅黑" panose="020B0503020204020204" charset="-122"/>
              <a:sym typeface="+mn-ea"/>
            </a:endParaRPr>
          </a:p>
        </p:txBody>
      </p:sp>
      <p:sp>
        <p:nvSpPr>
          <p:cNvPr id="4" name="矩形 3">
            <a:extLst>
              <a:ext uri="{FF2B5EF4-FFF2-40B4-BE49-F238E27FC236}">
                <a16:creationId xmlns:a16="http://schemas.microsoft.com/office/drawing/2014/main" xmlns="" id="{D69E57BD-B047-D090-1EAA-CA86549E155F}"/>
              </a:ext>
            </a:extLst>
          </p:cNvPr>
          <p:cNvSpPr/>
          <p:nvPr/>
        </p:nvSpPr>
        <p:spPr>
          <a:xfrm>
            <a:off x="861948" y="2714749"/>
            <a:ext cx="4336893" cy="3013710"/>
          </a:xfrm>
          <a:prstGeom prst="rect">
            <a:avLst/>
          </a:prstGeom>
          <a:effectLst>
            <a:outerShdw blurRad="76200" dist="12700" dir="2700000" sy="-23000" kx="-800400" algn="bl" rotWithShape="0">
              <a:prstClr val="black">
                <a:alpha val="20000"/>
              </a:prstClr>
            </a:outerShdw>
          </a:effectLst>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20000"/>
              </a:lnSpc>
            </a:pPr>
            <a:r>
              <a:rPr lang="zh-CN" altLang="zh-CN" sz="54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rPr>
              <a:t>分子的性质　配合物与超分子</a:t>
            </a:r>
            <a:endParaRPr lang="zh-CN" altLang="en-US" sz="54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endParaRPr>
          </a:p>
        </p:txBody>
      </p:sp>
      <p:sp>
        <p:nvSpPr>
          <p:cNvPr id="6" name="任意多边形 5"/>
          <p:cNvSpPr/>
          <p:nvPr/>
        </p:nvSpPr>
        <p:spPr>
          <a:xfrm>
            <a:off x="5928360" y="1765935"/>
            <a:ext cx="5403850" cy="3816350"/>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3"/>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xmlns="" id="{E0622126-7017-37C2-EAF9-48A0D50A658B}"/>
              </a:ext>
            </a:extLst>
          </p:cNvPr>
          <p:cNvSpPr/>
          <p:nvPr/>
        </p:nvSpPr>
        <p:spPr>
          <a:xfrm>
            <a:off x="389206" y="2237756"/>
            <a:ext cx="11412000" cy="2031325"/>
          </a:xfrm>
          <a:prstGeom prst="rect">
            <a:avLst/>
          </a:prstGeom>
        </p:spPr>
        <p:txBody>
          <a:bodyPr wrap="square">
            <a:spAutoFit/>
          </a:bodyPr>
          <a:lstStyle/>
          <a:p>
            <a:pPr algn="dist">
              <a:lnSpc>
                <a:spcPct val="150000"/>
              </a:lnSpc>
              <a:spcAft>
                <a:spcPts val="0"/>
              </a:spcAft>
              <a:tabLst>
                <a:tab pos="2790825" algn="l"/>
                <a:tab pos="4231005" algn="l"/>
              </a:tabLst>
            </a:pPr>
            <a:r>
              <a:rPr lang="en-US" altLang="zh-CN" sz="2800" dirty="0" smtClean="0">
                <a:latin typeface="宋体" panose="02010600030101010101" pitchFamily="2" charset="-122"/>
                <a:ea typeface="宋体" panose="02010600030101010101" pitchFamily="2" charset="-122"/>
              </a:rPr>
              <a:t>②</a:t>
            </a:r>
            <a:r>
              <a:rPr lang="zh-CN" altLang="zh-CN" sz="2800" dirty="0">
                <a:latin typeface="Times New Roman" panose="02020603050405020304" pitchFamily="18" charset="0"/>
                <a:ea typeface="宋体" panose="02010600030101010101" pitchFamily="2" charset="-122"/>
              </a:rPr>
              <a:t>已知</a:t>
            </a:r>
            <a:r>
              <a:rPr lang="en-US" altLang="zh-CN" sz="2800" dirty="0">
                <a:latin typeface="Times New Roman" panose="02020603050405020304" pitchFamily="18" charset="0"/>
                <a:ea typeface="宋体" panose="02010600030101010101" pitchFamily="2" charset="-122"/>
              </a:rPr>
              <a:t>HC</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HD</a:t>
            </a:r>
            <a:r>
              <a:rPr lang="zh-CN" altLang="zh-CN" sz="2800" dirty="0">
                <a:latin typeface="Times New Roman" panose="02020603050405020304" pitchFamily="18" charset="0"/>
                <a:ea typeface="宋体" panose="02010600030101010101" pitchFamily="2" charset="-122"/>
              </a:rPr>
              <a:t>钠盐的碱性：</a:t>
            </a:r>
            <a:r>
              <a:rPr lang="en-US" altLang="zh-CN" sz="2800" dirty="0" err="1">
                <a:latin typeface="Times New Roman" panose="02020603050405020304" pitchFamily="18" charset="0"/>
                <a:ea typeface="宋体" panose="02010600030101010101" pitchFamily="2" charset="-122"/>
              </a:rPr>
              <a:t>NaC</a:t>
            </a:r>
            <a:r>
              <a:rPr lang="en-US" altLang="zh-CN" sz="2800" dirty="0">
                <a:latin typeface="Times New Roman" panose="02020603050405020304" pitchFamily="18" charset="0"/>
                <a:ea typeface="宋体" panose="02010600030101010101" pitchFamily="2" charset="-122"/>
              </a:rPr>
              <a:t>&gt;</a:t>
            </a:r>
            <a:r>
              <a:rPr lang="en-US" altLang="zh-CN" sz="2800" dirty="0" err="1">
                <a:latin typeface="Times New Roman" panose="02020603050405020304" pitchFamily="18" charset="0"/>
                <a:ea typeface="宋体" panose="02010600030101010101" pitchFamily="2" charset="-122"/>
              </a:rPr>
              <a:t>NaD</a:t>
            </a:r>
            <a:r>
              <a:rPr lang="zh-CN" altLang="zh-CN" sz="2800" dirty="0">
                <a:latin typeface="Times New Roman" panose="02020603050405020304" pitchFamily="18" charset="0"/>
                <a:ea typeface="宋体" panose="02010600030101010101" pitchFamily="2" charset="-122"/>
              </a:rPr>
              <a:t>，请从结构角度说明理由</a:t>
            </a:r>
            <a:r>
              <a:rPr lang="zh-CN" altLang="zh-CN" sz="2800" dirty="0" smtClean="0">
                <a:latin typeface="Times New Roman" panose="02020603050405020304" pitchFamily="18" charset="0"/>
                <a:ea typeface="宋体" panose="02010600030101010101" pitchFamily="2" charset="-122"/>
              </a:rPr>
              <a:t>：</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______________________________________________________________________________________________________________________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3" name="image151.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44274" y="909514"/>
            <a:ext cx="7301864" cy="1224136"/>
          </a:xfrm>
          <a:prstGeom prst="rect">
            <a:avLst/>
          </a:prstGeom>
          <a:noFill/>
          <a:ln>
            <a:noFill/>
          </a:ln>
        </p:spPr>
      </p:pic>
      <p:sp>
        <p:nvSpPr>
          <p:cNvPr id="10" name="矩形 9"/>
          <p:cNvSpPr/>
          <p:nvPr/>
        </p:nvSpPr>
        <p:spPr>
          <a:xfrm>
            <a:off x="425206" y="2861555"/>
            <a:ext cx="11340000" cy="1312090"/>
          </a:xfrm>
          <a:prstGeom prst="rect">
            <a:avLst/>
          </a:prstGeom>
        </p:spPr>
        <p:txBody>
          <a:bodyPr>
            <a:spAutoFit/>
          </a:bodyPr>
          <a:lstStyle/>
          <a:p>
            <a:pPr algn="just">
              <a:lnSpc>
                <a:spcPct val="150000"/>
              </a:lnSpc>
              <a:spcAft>
                <a:spcPts val="0"/>
              </a:spcAft>
              <a:tabLst>
                <a:tab pos="2790825" algn="l"/>
                <a:tab pos="4231005" algn="l"/>
              </a:tabLst>
            </a:pPr>
            <a:r>
              <a:rPr lang="zh-CN" altLang="zh-CN" sz="2800" dirty="0">
                <a:solidFill>
                  <a:srgbClr val="C00000"/>
                </a:solidFill>
                <a:latin typeface="Times New Roman" panose="02020603050405020304" pitchFamily="18" charset="0"/>
                <a:ea typeface="宋体" panose="02010600030101010101" pitchFamily="2" charset="-122"/>
              </a:rPr>
              <a:t>原子半径：</a:t>
            </a:r>
            <a:r>
              <a:rPr lang="en-US" altLang="zh-CN" sz="2800" dirty="0">
                <a:solidFill>
                  <a:srgbClr val="C00000"/>
                </a:solidFill>
                <a:latin typeface="Times New Roman" panose="02020603050405020304" pitchFamily="18" charset="0"/>
                <a:ea typeface="宋体" panose="02010600030101010101" pitchFamily="2" charset="-122"/>
              </a:rPr>
              <a:t>S&gt;O</a:t>
            </a:r>
            <a:r>
              <a:rPr lang="zh-CN" altLang="zh-CN" sz="2800" dirty="0">
                <a:solidFill>
                  <a:srgbClr val="C00000"/>
                </a:solidFill>
                <a:latin typeface="Times New Roman" panose="02020603050405020304" pitchFamily="18" charset="0"/>
                <a:ea typeface="宋体" panose="02010600030101010101" pitchFamily="2" charset="-122"/>
              </a:rPr>
              <a:t>，键长：</a:t>
            </a:r>
            <a:r>
              <a:rPr lang="en-US" altLang="zh-CN" sz="2800" dirty="0">
                <a:solidFill>
                  <a:srgbClr val="C00000"/>
                </a:solidFill>
                <a:latin typeface="Times New Roman" panose="02020603050405020304" pitchFamily="18" charset="0"/>
                <a:ea typeface="宋体" panose="02010600030101010101" pitchFamily="2" charset="-122"/>
              </a:rPr>
              <a:t>S</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H&gt;O</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H</a:t>
            </a:r>
            <a:r>
              <a:rPr lang="zh-CN" altLang="zh-CN" sz="28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S</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H</a:t>
            </a:r>
            <a:r>
              <a:rPr lang="zh-CN" altLang="zh-CN" sz="2800" dirty="0">
                <a:solidFill>
                  <a:srgbClr val="C00000"/>
                </a:solidFill>
                <a:latin typeface="Times New Roman" panose="02020603050405020304" pitchFamily="18" charset="0"/>
                <a:ea typeface="宋体" panose="02010600030101010101" pitchFamily="2" charset="-122"/>
              </a:rPr>
              <a:t>更易断键电离出</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zh-CN" altLang="zh-CN" sz="2800" dirty="0">
                <a:solidFill>
                  <a:srgbClr val="C00000"/>
                </a:solidFill>
                <a:latin typeface="Times New Roman" panose="02020603050405020304" pitchFamily="18" charset="0"/>
                <a:ea typeface="宋体" panose="02010600030101010101" pitchFamily="2" charset="-122"/>
              </a:rPr>
              <a:t>，因此</a:t>
            </a:r>
            <a:r>
              <a:rPr lang="en-US" altLang="zh-CN" sz="2800" dirty="0">
                <a:solidFill>
                  <a:srgbClr val="C00000"/>
                </a:solidFill>
                <a:latin typeface="Times New Roman" panose="02020603050405020304" pitchFamily="18" charset="0"/>
                <a:ea typeface="宋体" panose="02010600030101010101" pitchFamily="2" charset="-122"/>
              </a:rPr>
              <a:t>HD</a:t>
            </a:r>
            <a:r>
              <a:rPr lang="zh-CN" altLang="zh-CN" sz="2800" dirty="0">
                <a:solidFill>
                  <a:srgbClr val="C00000"/>
                </a:solidFill>
                <a:latin typeface="Times New Roman" panose="02020603050405020304" pitchFamily="18" charset="0"/>
                <a:ea typeface="宋体" panose="02010600030101010101" pitchFamily="2" charset="-122"/>
              </a:rPr>
              <a:t>酸性更强，其酸根离子水解程度较低，故碱性：</a:t>
            </a:r>
            <a:r>
              <a:rPr lang="en-US" altLang="zh-CN" sz="2800" dirty="0" err="1">
                <a:solidFill>
                  <a:srgbClr val="C00000"/>
                </a:solidFill>
                <a:latin typeface="Times New Roman" panose="02020603050405020304" pitchFamily="18" charset="0"/>
                <a:ea typeface="宋体" panose="02010600030101010101" pitchFamily="2" charset="-122"/>
              </a:rPr>
              <a:t>NaC</a:t>
            </a:r>
            <a:r>
              <a:rPr lang="en-US" altLang="zh-CN" sz="2800" dirty="0">
                <a:solidFill>
                  <a:srgbClr val="C00000"/>
                </a:solidFill>
                <a:latin typeface="Times New Roman" panose="02020603050405020304" pitchFamily="18" charset="0"/>
                <a:ea typeface="宋体" panose="02010600030101010101" pitchFamily="2" charset="-122"/>
              </a:rPr>
              <a:t>&gt;</a:t>
            </a:r>
            <a:r>
              <a:rPr lang="en-US" altLang="zh-CN" sz="2800" dirty="0" err="1">
                <a:solidFill>
                  <a:srgbClr val="C00000"/>
                </a:solidFill>
                <a:latin typeface="Times New Roman" panose="02020603050405020304" pitchFamily="18" charset="0"/>
                <a:ea typeface="宋体" panose="02010600030101010101" pitchFamily="2" charset="-122"/>
              </a:rPr>
              <a:t>NaD</a:t>
            </a:r>
            <a:endParaRPr lang="zh-CN" altLang="zh-CN" sz="1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171357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634758"/>
            <a:ext cx="11412000" cy="267765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2025·</a:t>
            </a:r>
            <a:r>
              <a:rPr lang="zh-CN" altLang="zh-CN" sz="2800" dirty="0">
                <a:latin typeface="Times New Roman" panose="02020603050405020304" pitchFamily="18" charset="0"/>
                <a:ea typeface="楷体" panose="02010609060101010101" pitchFamily="49" charset="-122"/>
              </a:rPr>
              <a:t>广东，</a:t>
            </a:r>
            <a:r>
              <a:rPr lang="en-US" altLang="zh-CN" sz="2800" dirty="0">
                <a:latin typeface="Times New Roman" panose="02020603050405020304" pitchFamily="18" charset="0"/>
                <a:ea typeface="宋体" panose="02010600030101010101" pitchFamily="2" charset="-122"/>
              </a:rPr>
              <a:t>17</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该小组继续探究取代基对芳香酸酸性的影响。</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知识回顾　羧酸酸性可用</a:t>
            </a:r>
            <a:r>
              <a:rPr lang="en-US" altLang="zh-CN" sz="2800" i="1" dirty="0" err="1">
                <a:latin typeface="Times New Roman" panose="02020603050405020304" pitchFamily="18" charset="0"/>
                <a:ea typeface="宋体" panose="02010600030101010101" pitchFamily="2" charset="-122"/>
              </a:rPr>
              <a:t>K</a:t>
            </a:r>
            <a:r>
              <a:rPr lang="en-US" altLang="zh-CN" sz="2800" baseline="-25000" dirty="0" err="1">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衡量。下列羧酸</a:t>
            </a:r>
            <a:r>
              <a:rPr lang="en-US" altLang="zh-CN" sz="2800" i="1" dirty="0" err="1">
                <a:latin typeface="Times New Roman" panose="02020603050405020304" pitchFamily="18" charset="0"/>
                <a:ea typeface="宋体" panose="02010600030101010101" pitchFamily="2" charset="-122"/>
              </a:rPr>
              <a:t>K</a:t>
            </a:r>
            <a:r>
              <a:rPr lang="en-US" altLang="zh-CN" sz="2800" baseline="-25000" dirty="0" err="1">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的变化顺序为</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COOH&lt;CH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ClCOOH&lt;CCl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COOH&lt;CF</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COOH</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随着卤原子电负性</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羧基中的羟基</a:t>
            </a:r>
            <a:r>
              <a:rPr lang="zh-CN" altLang="zh-CN" sz="2800" u="sng" dirty="0">
                <a:latin typeface="Times New Roman" panose="02020603050405020304" pitchFamily="18" charset="0"/>
                <a:ea typeface="宋体" panose="02010600030101010101" pitchFamily="2" charset="-122"/>
              </a:rPr>
              <a:t>　　</a:t>
            </a:r>
            <a:r>
              <a:rPr lang="en-US" altLang="zh-CN" sz="2800" u="sng" dirty="0" smtClean="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增大</a:t>
            </a:r>
            <a:r>
              <a:rPr lang="zh-CN" altLang="zh-CN" sz="2800" dirty="0">
                <a:latin typeface="Times New Roman" panose="02020603050405020304" pitchFamily="18" charset="0"/>
                <a:ea typeface="宋体" panose="02010600030101010101" pitchFamily="2" charset="-122"/>
              </a:rPr>
              <a:t>，酸性增强</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3406527" y="2637706"/>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增大</a:t>
            </a:r>
            <a:endParaRPr lang="zh-CN" altLang="en-US" dirty="0"/>
          </a:p>
        </p:txBody>
      </p:sp>
      <p:sp>
        <p:nvSpPr>
          <p:cNvPr id="5" name="矩形 4"/>
          <p:cNvSpPr/>
          <p:nvPr/>
        </p:nvSpPr>
        <p:spPr>
          <a:xfrm>
            <a:off x="6865728" y="2644974"/>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极性</a:t>
            </a:r>
            <a:endParaRPr lang="zh-CN" altLang="en-US" dirty="0"/>
          </a:p>
        </p:txBody>
      </p:sp>
      <p:sp>
        <p:nvSpPr>
          <p:cNvPr id="7" name="矩形 6">
            <a:extLst>
              <a:ext uri="{FF2B5EF4-FFF2-40B4-BE49-F238E27FC236}">
                <a16:creationId xmlns:a16="http://schemas.microsoft.com/office/drawing/2014/main" xmlns="" id="{E0622126-7017-37C2-EAF9-48A0D50A658B}"/>
              </a:ext>
            </a:extLst>
          </p:cNvPr>
          <p:cNvSpPr/>
          <p:nvPr/>
        </p:nvSpPr>
        <p:spPr>
          <a:xfrm>
            <a:off x="389206" y="3342354"/>
            <a:ext cx="11412000" cy="65684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②</a:t>
            </a:r>
            <a:r>
              <a:rPr lang="zh-CN" altLang="zh-CN" sz="2800" dirty="0">
                <a:latin typeface="Times New Roman" panose="02020603050405020304" pitchFamily="18" charset="0"/>
                <a:ea typeface="宋体" panose="02010600030101010101" pitchFamily="2" charset="-122"/>
              </a:rPr>
              <a:t>提出假设　甲同学根据</a:t>
            </a: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中规律推测下列芳香酸的酸性强弱顺序</a:t>
            </a:r>
            <a:r>
              <a:rPr lang="zh-CN" altLang="zh-CN" sz="2800" dirty="0" smtClean="0">
                <a:latin typeface="Times New Roman" panose="02020603050405020304" pitchFamily="18" charset="0"/>
                <a:ea typeface="宋体" panose="02010600030101010101" pitchFamily="2" charset="-122"/>
              </a:rPr>
              <a:t>为</a:t>
            </a:r>
            <a:endParaRPr lang="zh-CN" altLang="zh-CN" sz="1100" dirty="0">
              <a:latin typeface="Times New Roman" panose="02020603050405020304" pitchFamily="18" charset="0"/>
              <a:ea typeface="宋体" panose="02010600030101010101" pitchFamily="2" charset="-122"/>
            </a:endParaRPr>
          </a:p>
        </p:txBody>
      </p:sp>
      <p:pic>
        <p:nvPicPr>
          <p:cNvPr id="9" name="image155.jpeg" descr="source:si_idp826331936;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8861" y="4266357"/>
            <a:ext cx="2264763" cy="1395685"/>
          </a:xfrm>
          <a:prstGeom prst="rect">
            <a:avLst/>
          </a:prstGeom>
          <a:noFill/>
          <a:ln>
            <a:noFill/>
          </a:ln>
        </p:spPr>
      </p:pic>
      <p:pic>
        <p:nvPicPr>
          <p:cNvPr id="10" name="image156.jpeg" descr="source:si_idp826346656;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9297" y="4266357"/>
            <a:ext cx="2264763" cy="1395685"/>
          </a:xfrm>
          <a:prstGeom prst="rect">
            <a:avLst/>
          </a:prstGeom>
          <a:noFill/>
          <a:ln>
            <a:noFill/>
          </a:ln>
        </p:spPr>
      </p:pic>
      <p:pic>
        <p:nvPicPr>
          <p:cNvPr id="11" name="image157.jpeg" descr="source:si_idp826363424;FounderCES"/>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06715" y="4282136"/>
            <a:ext cx="2264763" cy="927720"/>
          </a:xfrm>
          <a:prstGeom prst="rect">
            <a:avLst/>
          </a:prstGeom>
          <a:noFill/>
          <a:ln>
            <a:noFill/>
          </a:ln>
        </p:spPr>
      </p:pic>
      <p:sp>
        <p:nvSpPr>
          <p:cNvPr id="12" name="矩形 11">
            <a:extLst>
              <a:ext uri="{FF2B5EF4-FFF2-40B4-BE49-F238E27FC236}">
                <a16:creationId xmlns:a16="http://schemas.microsoft.com/office/drawing/2014/main" xmlns="" id="{E0622126-7017-37C2-EAF9-48A0D50A658B}"/>
              </a:ext>
            </a:extLst>
          </p:cNvPr>
          <p:cNvSpPr/>
          <p:nvPr/>
        </p:nvSpPr>
        <p:spPr>
          <a:xfrm>
            <a:off x="389206" y="4136775"/>
            <a:ext cx="11412000" cy="65684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                       &gt;                       &gt;</a:t>
            </a:r>
            <a:endParaRPr lang="zh-CN" altLang="zh-CN" sz="1100" dirty="0">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81318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706766"/>
            <a:ext cx="11412000" cy="397031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③</a:t>
            </a:r>
            <a:r>
              <a:rPr lang="zh-CN" altLang="zh-CN" sz="2800" dirty="0">
                <a:latin typeface="Times New Roman" panose="02020603050405020304" pitchFamily="18" charset="0"/>
                <a:ea typeface="宋体" panose="02010600030101010101" pitchFamily="2" charset="-122"/>
              </a:rPr>
              <a:t>验证假设　甲同学测得常温下三种酸的饱和溶液的</a:t>
            </a:r>
            <a:r>
              <a:rPr lang="en-US" altLang="zh-CN" sz="2800" dirty="0">
                <a:latin typeface="Times New Roman" panose="02020603050405020304" pitchFamily="18" charset="0"/>
                <a:ea typeface="宋体" panose="02010600030101010101" pitchFamily="2" charset="-122"/>
              </a:rPr>
              <a:t>pH</a:t>
            </a:r>
            <a:r>
              <a:rPr lang="zh-CN" altLang="zh-CN" sz="2800" dirty="0">
                <a:latin typeface="Times New Roman" panose="02020603050405020304" pitchFamily="18" charset="0"/>
                <a:ea typeface="宋体" panose="02010600030101010101" pitchFamily="2" charset="-122"/>
              </a:rPr>
              <a:t>大小顺序为</a:t>
            </a:r>
            <a:r>
              <a:rPr lang="en-US" altLang="zh-CN" sz="2800" dirty="0">
                <a:latin typeface="宋体" panose="02010600030101010101" pitchFamily="2" charset="-122"/>
                <a:ea typeface="宋体" panose="02010600030101010101" pitchFamily="2" charset="-122"/>
              </a:rPr>
              <a:t>Ⅲ</a:t>
            </a:r>
            <a:r>
              <a:rPr lang="en-US" altLang="zh-CN" sz="2800" dirty="0" smtClean="0">
                <a:latin typeface="Times New Roman" panose="02020603050405020304" pitchFamily="18" charset="0"/>
                <a:ea typeface="宋体" panose="02010600030101010101" pitchFamily="2" charset="-122"/>
              </a:rPr>
              <a:t>&gt; </a:t>
            </a:r>
            <a:r>
              <a:rPr lang="en-US" altLang="zh-CN" sz="2800" dirty="0" smtClean="0">
                <a:latin typeface="宋体" panose="02010600030101010101" pitchFamily="2" charset="-122"/>
                <a:ea typeface="宋体" panose="02010600030101010101" pitchFamily="2" charset="-122"/>
              </a:rPr>
              <a:t>Ⅱ</a:t>
            </a:r>
            <a:r>
              <a:rPr lang="en-US" altLang="zh-CN" sz="2800" dirty="0" smtClean="0">
                <a:latin typeface="Times New Roman" panose="02020603050405020304" pitchFamily="18" charset="0"/>
                <a:ea typeface="宋体" panose="02010600030101010101" pitchFamily="2" charset="-122"/>
              </a:rPr>
              <a:t>&gt;</a:t>
            </a:r>
            <a:r>
              <a:rPr lang="en-US" altLang="zh-CN" sz="2800" dirty="0" smtClean="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宋体" panose="02010600030101010101" pitchFamily="2" charset="-122"/>
              </a:rPr>
              <a:t>，据此推断假设成立。但乙同学认为该推断依据不足，不能用所测得的</a:t>
            </a:r>
            <a:r>
              <a:rPr lang="en-US" altLang="zh-CN" sz="2800" dirty="0">
                <a:latin typeface="Times New Roman" panose="02020603050405020304" pitchFamily="18" charset="0"/>
                <a:ea typeface="宋体" panose="02010600030101010101" pitchFamily="2" charset="-122"/>
              </a:rPr>
              <a:t>pH</a:t>
            </a:r>
            <a:r>
              <a:rPr lang="zh-CN" altLang="zh-CN" sz="2800" dirty="0">
                <a:latin typeface="Times New Roman" panose="02020603050405020304" pitchFamily="18" charset="0"/>
                <a:ea typeface="宋体" panose="02010600030101010101" pitchFamily="2" charset="-122"/>
              </a:rPr>
              <a:t>直接判断</a:t>
            </a:r>
            <a:r>
              <a:rPr lang="en-US" altLang="zh-CN" sz="2800" i="1" dirty="0" err="1">
                <a:latin typeface="Times New Roman" panose="02020603050405020304" pitchFamily="18" charset="0"/>
                <a:ea typeface="宋体" panose="02010600030101010101" pitchFamily="2" charset="-122"/>
              </a:rPr>
              <a:t>K</a:t>
            </a:r>
            <a:r>
              <a:rPr lang="en-US" altLang="zh-CN" sz="2800" baseline="-25000" dirty="0" err="1">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大小顺序，因为</a:t>
            </a:r>
            <a:r>
              <a:rPr lang="zh-CN" altLang="zh-CN" sz="2800" u="sng" dirty="0">
                <a:latin typeface="Times New Roman" panose="02020603050405020304" pitchFamily="18" charset="0"/>
                <a:ea typeface="宋体" panose="02010600030101010101" pitchFamily="2" charset="-122"/>
              </a:rPr>
              <a:t>　</a:t>
            </a:r>
            <a:r>
              <a:rPr lang="en-US" altLang="zh-CN" sz="2800" u="sng" dirty="0" smtClean="0">
                <a:latin typeface="Times New Roman" panose="02020603050405020304" pitchFamily="18" charset="0"/>
                <a:ea typeface="宋体" panose="02010600030101010101" pitchFamily="2" charset="-122"/>
              </a:rPr>
              <a:t>                                   </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乙同学用</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中滴定的方法测定了上述三种酸的</a:t>
            </a:r>
            <a:r>
              <a:rPr lang="en-US" altLang="zh-CN" sz="2800" i="1" dirty="0" err="1">
                <a:latin typeface="Times New Roman" panose="02020603050405020304" pitchFamily="18" charset="0"/>
                <a:ea typeface="宋体" panose="02010600030101010101" pitchFamily="2" charset="-122"/>
              </a:rPr>
              <a:t>K</a:t>
            </a:r>
            <a:r>
              <a:rPr lang="en-US" altLang="zh-CN" sz="2800" baseline="-25000" dirty="0" err="1">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，其顺序为</a:t>
            </a:r>
            <a:r>
              <a:rPr lang="en-US" altLang="zh-CN" sz="2800" dirty="0">
                <a:latin typeface="宋体" panose="02010600030101010101" pitchFamily="2" charset="-122"/>
                <a:ea typeface="宋体" panose="02010600030101010101" pitchFamily="2" charset="-122"/>
              </a:rPr>
              <a:t>Ⅱ</a:t>
            </a:r>
            <a:r>
              <a:rPr lang="en-US" altLang="zh-CN" sz="2800" dirty="0">
                <a:latin typeface="Times New Roman" panose="02020603050405020304" pitchFamily="18" charset="0"/>
                <a:ea typeface="宋体" panose="02010600030101010101" pitchFamily="2" charset="-122"/>
              </a:rPr>
              <a:t>&gt;</a:t>
            </a:r>
            <a:r>
              <a:rPr lang="en-US" altLang="zh-CN" sz="2800" dirty="0">
                <a:latin typeface="宋体" panose="02010600030101010101" pitchFamily="2" charset="-122"/>
                <a:ea typeface="宋体" panose="02010600030101010101" pitchFamily="2" charset="-122"/>
              </a:rPr>
              <a:t>Ⅰ</a:t>
            </a:r>
            <a:r>
              <a:rPr lang="en-US" altLang="zh-CN" sz="2800" dirty="0">
                <a:latin typeface="Times New Roman" panose="02020603050405020304" pitchFamily="18" charset="0"/>
                <a:ea typeface="宋体" panose="02010600030101010101" pitchFamily="2" charset="-122"/>
              </a:rPr>
              <a:t>&gt;</a:t>
            </a:r>
            <a:r>
              <a:rPr lang="en-US" altLang="zh-CN" sz="2800" dirty="0">
                <a:latin typeface="宋体" panose="02010600030101010101" pitchFamily="2" charset="-122"/>
                <a:ea typeface="宋体" panose="02010600030101010101" pitchFamily="2" charset="-122"/>
              </a:rPr>
              <a:t>Ⅲ</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④</a:t>
            </a:r>
            <a:r>
              <a:rPr lang="zh-CN" altLang="zh-CN" sz="2800" dirty="0">
                <a:latin typeface="Times New Roman" panose="02020603050405020304" pitchFamily="18" charset="0"/>
                <a:ea typeface="宋体" panose="02010600030101010101" pitchFamily="2" charset="-122"/>
              </a:rPr>
              <a:t>实验小结　假设不成立，芳香环上取代基效应较复杂，</a:t>
            </a: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中规律不可随意推广</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5835749" y="2071167"/>
            <a:ext cx="5929828"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常温下三种酸的饱和溶液的浓度不同</a:t>
            </a:r>
            <a:endParaRPr lang="zh-CN" altLang="en-US" dirty="0"/>
          </a:p>
        </p:txBody>
      </p:sp>
    </p:spTree>
    <p:extLst>
      <p:ext uri="{BB962C8B-B14F-4D97-AF65-F5344CB8AC3E}">
        <p14:creationId xmlns:p14="http://schemas.microsoft.com/office/powerpoint/2010/main" val="369262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706766"/>
            <a:ext cx="11412000" cy="1384995"/>
          </a:xfrm>
          <a:prstGeom prst="rect">
            <a:avLst/>
          </a:prstGeom>
        </p:spPr>
        <p:txBody>
          <a:bodyPr wrap="square">
            <a:spAutoFit/>
          </a:bodyPr>
          <a:lstStyle/>
          <a:p>
            <a:pPr>
              <a:lnSpc>
                <a:spcPct val="150000"/>
              </a:lnSpc>
              <a:spcAft>
                <a:spcPts val="0"/>
              </a:spcAft>
              <a:tabLst>
                <a:tab pos="2790825" algn="l"/>
                <a:tab pos="4231005" algn="l"/>
              </a:tabLst>
            </a:pP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二</a:t>
            </a: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分子的极性</a:t>
            </a:r>
          </a:p>
          <a:p>
            <a:pPr>
              <a:lnSpc>
                <a:spcPct val="150000"/>
              </a:lnSpc>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极性分子与非极性分子的比较</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750324355"/>
              </p:ext>
            </p:extLst>
          </p:nvPr>
        </p:nvGraphicFramePr>
        <p:xfrm>
          <a:off x="533206" y="2142586"/>
          <a:ext cx="11124000" cy="3600000"/>
        </p:xfrm>
        <a:graphic>
          <a:graphicData uri="http://schemas.openxmlformats.org/drawingml/2006/table">
            <a:tbl>
              <a:tblPr firstRow="1" firstCol="1" bandRow="1"/>
              <a:tblGrid>
                <a:gridCol w="2897704"/>
                <a:gridCol w="4518296"/>
                <a:gridCol w="3708000"/>
              </a:tblGrid>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类型</a:t>
                      </a: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非极性分子</a:t>
                      </a: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极性分子</a:t>
                      </a: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形成原因</a:t>
                      </a: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分子的正电中心和负电</a:t>
                      </a:r>
                      <a:r>
                        <a:rPr lang="zh-CN" sz="2800" dirty="0" smtClean="0">
                          <a:effectLst/>
                          <a:latin typeface="Times New Roman" panose="02020603050405020304" pitchFamily="18" charset="0"/>
                          <a:ea typeface="宋体" panose="02010600030101010101" pitchFamily="2" charset="-122"/>
                        </a:rPr>
                        <a:t>中心</a:t>
                      </a:r>
                      <a:r>
                        <a:rPr lang="en-US" altLang="zh-CN" sz="2800" u="none" dirty="0" smtClean="0">
                          <a:effectLst/>
                          <a:latin typeface="Times New Roman" panose="02020603050405020304" pitchFamily="18" charset="0"/>
                          <a:ea typeface="宋体" panose="02010600030101010101" pitchFamily="2" charset="-122"/>
                        </a:rPr>
                        <a:t>_____</a:t>
                      </a:r>
                      <a:endParaRPr lang="zh-CN" sz="2800" u="none" dirty="0">
                        <a:effectLst/>
                        <a:latin typeface="Times New Roman" panose="02020603050405020304" pitchFamily="18" charset="0"/>
                        <a:ea typeface="宋体" panose="02010600030101010101" pitchFamily="2" charset="-122"/>
                      </a:endParaRP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分子的正电中心和负电</a:t>
                      </a:r>
                      <a:r>
                        <a:rPr lang="zh-CN" sz="2800" dirty="0" smtClean="0">
                          <a:effectLst/>
                          <a:latin typeface="Times New Roman" panose="02020603050405020304" pitchFamily="18" charset="0"/>
                          <a:ea typeface="宋体" panose="02010600030101010101" pitchFamily="2" charset="-122"/>
                        </a:rPr>
                        <a:t>中心</a:t>
                      </a:r>
                      <a:r>
                        <a:rPr lang="en-US" altLang="zh-CN" sz="2800" u="none" dirty="0" smtClean="0">
                          <a:effectLst/>
                          <a:latin typeface="Times New Roman" panose="02020603050405020304" pitchFamily="18" charset="0"/>
                          <a:ea typeface="宋体" panose="02010600030101010101" pitchFamily="2" charset="-122"/>
                        </a:rPr>
                        <a:t>_______</a:t>
                      </a:r>
                      <a:endParaRPr lang="zh-CN" sz="2800" u="none" dirty="0">
                        <a:effectLst/>
                        <a:latin typeface="Times New Roman" panose="02020603050405020304" pitchFamily="18" charset="0"/>
                        <a:ea typeface="宋体" panose="02010600030101010101" pitchFamily="2" charset="-122"/>
                      </a:endParaRP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存在</a:t>
                      </a:r>
                      <a:r>
                        <a:rPr lang="zh-CN" sz="2800" dirty="0" smtClean="0">
                          <a:effectLst/>
                          <a:latin typeface="Times New Roman" panose="02020603050405020304" pitchFamily="18" charset="0"/>
                          <a:ea typeface="宋体" panose="02010600030101010101" pitchFamily="2" charset="-122"/>
                        </a:rPr>
                        <a:t>的共价键</a:t>
                      </a:r>
                      <a:endParaRPr lang="zh-CN" sz="2800" dirty="0">
                        <a:effectLst/>
                        <a:latin typeface="Times New Roman" panose="02020603050405020304" pitchFamily="18" charset="0"/>
                        <a:ea typeface="宋体" panose="02010600030101010101" pitchFamily="2" charset="-122"/>
                      </a:endParaRP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非极性键或极性键</a:t>
                      </a: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非极性键或极性键</a:t>
                      </a: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分子内</a:t>
                      </a:r>
                      <a:r>
                        <a:rPr lang="zh-CN" sz="2800" dirty="0" smtClean="0">
                          <a:effectLst/>
                          <a:latin typeface="Times New Roman" panose="02020603050405020304" pitchFamily="18" charset="0"/>
                          <a:ea typeface="宋体" panose="02010600030101010101" pitchFamily="2" charset="-122"/>
                        </a:rPr>
                        <a:t>原子</a:t>
                      </a:r>
                      <a:r>
                        <a:rPr lang="zh-CN" sz="2800" dirty="0">
                          <a:effectLst/>
                          <a:latin typeface="Times New Roman" panose="02020603050405020304" pitchFamily="18" charset="0"/>
                          <a:ea typeface="宋体" panose="02010600030101010101" pitchFamily="2" charset="-122"/>
                        </a:rPr>
                        <a:t>排列</a:t>
                      </a:r>
                    </a:p>
                  </a:txBody>
                  <a:tcPr marL="8153" marR="8153"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endParaRPr lang="zh-CN" sz="2800" u="none" dirty="0">
                        <a:effectLst/>
                        <a:latin typeface="Times New Roman" panose="02020603050405020304" pitchFamily="18" charset="0"/>
                        <a:ea typeface="宋体" panose="02010600030101010101" pitchFamily="2" charset="-122"/>
                      </a:endParaRP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_______</a:t>
                      </a:r>
                      <a:endParaRPr lang="zh-CN" sz="2800" u="none" dirty="0">
                        <a:effectLst/>
                        <a:latin typeface="Times New Roman" panose="02020603050405020304" pitchFamily="18" charset="0"/>
                        <a:ea typeface="宋体" panose="02010600030101010101" pitchFamily="2" charset="-122"/>
                      </a:endParaRPr>
                    </a:p>
                  </a:txBody>
                  <a:tcPr marL="9925" marR="9925" marT="8153" marB="81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矩形 6"/>
          <p:cNvSpPr/>
          <p:nvPr/>
        </p:nvSpPr>
        <p:spPr>
          <a:xfrm>
            <a:off x="3493393" y="3655343"/>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重合</a:t>
            </a:r>
            <a:endParaRPr lang="zh-CN" altLang="en-US" dirty="0">
              <a:solidFill>
                <a:srgbClr val="C00000"/>
              </a:solidFill>
            </a:endParaRPr>
          </a:p>
        </p:txBody>
      </p:sp>
      <p:sp>
        <p:nvSpPr>
          <p:cNvPr id="9" name="矩形 8"/>
          <p:cNvSpPr/>
          <p:nvPr/>
        </p:nvSpPr>
        <p:spPr>
          <a:xfrm>
            <a:off x="8721754" y="3645818"/>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不重合</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10" name="矩形 9"/>
          <p:cNvSpPr/>
          <p:nvPr/>
        </p:nvSpPr>
        <p:spPr>
          <a:xfrm>
            <a:off x="5219407" y="5124078"/>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对称</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11" name="矩形 10"/>
          <p:cNvSpPr/>
          <p:nvPr/>
        </p:nvSpPr>
        <p:spPr>
          <a:xfrm>
            <a:off x="9182025" y="5131346"/>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不对称</a:t>
            </a:r>
            <a:endParaRPr lang="zh-CN" altLang="en-US" sz="2800" dirty="0">
              <a:solidFill>
                <a:srgbClr val="C00000"/>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159484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475139"/>
            <a:ext cx="11412000" cy="5909310"/>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2.</a:t>
            </a:r>
            <a:r>
              <a:rPr lang="zh-CN" altLang="zh-CN" sz="2800" dirty="0" smtClean="0">
                <a:latin typeface="Times New Roman" panose="02020603050405020304" pitchFamily="18" charset="0"/>
                <a:ea typeface="宋体" panose="02010600030101010101" pitchFamily="2" charset="-122"/>
              </a:rPr>
              <a:t>分子极性的判断方法</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(1)A</a:t>
            </a:r>
            <a:r>
              <a:rPr lang="en-US" altLang="zh-CN" sz="2800" i="1" baseline="-25000" dirty="0" smtClean="0">
                <a:latin typeface="Times New Roman" panose="02020603050405020304" pitchFamily="18" charset="0"/>
                <a:ea typeface="宋体" panose="02010600030101010101" pitchFamily="2" charset="-122"/>
              </a:rPr>
              <a:t>n</a:t>
            </a:r>
            <a:r>
              <a:rPr lang="zh-CN" altLang="zh-CN" sz="2800" dirty="0" smtClean="0">
                <a:latin typeface="Times New Roman" panose="02020603050405020304" pitchFamily="18" charset="0"/>
                <a:ea typeface="宋体" panose="02010600030101010101" pitchFamily="2" charset="-122"/>
              </a:rPr>
              <a:t>型</a:t>
            </a:r>
            <a:r>
              <a:rPr lang="en-US" altLang="zh-CN" sz="2800" dirty="0" smtClean="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单质</a:t>
            </a:r>
            <a:r>
              <a:rPr lang="en-US" altLang="zh-CN" sz="2800" dirty="0" smtClean="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：非极性分子</a:t>
            </a:r>
            <a:r>
              <a:rPr lang="en-US" altLang="zh-CN" sz="2800" dirty="0" smtClean="0">
                <a:latin typeface="Times New Roman" panose="02020603050405020304" pitchFamily="18" charset="0"/>
                <a:ea typeface="宋体" panose="02010600030101010101" pitchFamily="2" charset="-122"/>
              </a:rPr>
              <a:t>(O</a:t>
            </a:r>
            <a:r>
              <a:rPr lang="en-US" altLang="zh-CN" sz="2800" baseline="-25000" dirty="0" smtClean="0">
                <a:latin typeface="Times New Roman" panose="02020603050405020304" pitchFamily="18" charset="0"/>
                <a:ea typeface="宋体" panose="02010600030101010101" pitchFamily="2" charset="-122"/>
              </a:rPr>
              <a:t>3</a:t>
            </a:r>
            <a:r>
              <a:rPr lang="zh-CN" altLang="zh-CN" sz="2800" dirty="0" smtClean="0">
                <a:latin typeface="Times New Roman" panose="02020603050405020304" pitchFamily="18" charset="0"/>
                <a:ea typeface="宋体" panose="02010600030101010101" pitchFamily="2" charset="-122"/>
              </a:rPr>
              <a:t>除外</a:t>
            </a:r>
            <a:r>
              <a:rPr lang="en-US" altLang="zh-CN" sz="2800" dirty="0" smtClean="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(2)AB</a:t>
            </a:r>
            <a:r>
              <a:rPr lang="zh-CN" altLang="zh-CN" sz="2800" dirty="0" smtClean="0">
                <a:latin typeface="Times New Roman" panose="02020603050405020304" pitchFamily="18" charset="0"/>
                <a:ea typeface="宋体" panose="02010600030101010101" pitchFamily="2" charset="-122"/>
              </a:rPr>
              <a:t>型：极性分子。</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(3)</a:t>
            </a:r>
            <a:r>
              <a:rPr lang="en-US" altLang="zh-CN" sz="2800" dirty="0" err="1" smtClean="0">
                <a:latin typeface="Times New Roman" panose="02020603050405020304" pitchFamily="18" charset="0"/>
                <a:ea typeface="宋体" panose="02010600030101010101" pitchFamily="2" charset="-122"/>
              </a:rPr>
              <a:t>AB</a:t>
            </a:r>
            <a:r>
              <a:rPr lang="en-US" altLang="zh-CN" sz="2800" i="1" baseline="-25000" dirty="0" err="1" smtClean="0">
                <a:latin typeface="Times New Roman" panose="02020603050405020304" pitchFamily="18" charset="0"/>
                <a:ea typeface="宋体" panose="02010600030101010101" pitchFamily="2" charset="-122"/>
              </a:rPr>
              <a:t>n</a:t>
            </a:r>
            <a:r>
              <a:rPr lang="zh-CN" altLang="zh-CN" sz="2800" dirty="0" smtClean="0">
                <a:latin typeface="Times New Roman" panose="02020603050405020304" pitchFamily="18" charset="0"/>
                <a:ea typeface="宋体" panose="02010600030101010101" pitchFamily="2" charset="-122"/>
              </a:rPr>
              <a:t>型：根据中心原子最外层电子是否全部成键来判断，</a:t>
            </a:r>
            <a:r>
              <a:rPr lang="en-US" altLang="zh-CN" sz="2800" dirty="0" smtClean="0">
                <a:latin typeface="Times New Roman" panose="02020603050405020304" pitchFamily="18" charset="0"/>
                <a:ea typeface="宋体" panose="02010600030101010101" pitchFamily="2" charset="-122"/>
              </a:rPr>
              <a:t>A</a:t>
            </a:r>
            <a:r>
              <a:rPr lang="zh-CN" altLang="zh-CN" sz="2800" dirty="0" smtClean="0">
                <a:latin typeface="Times New Roman" panose="02020603050405020304" pitchFamily="18" charset="0"/>
                <a:ea typeface="宋体" panose="02010600030101010101" pitchFamily="2" charset="-122"/>
              </a:rPr>
              <a:t>上无孤电子对：非极性分子；</a:t>
            </a:r>
            <a:r>
              <a:rPr lang="en-US" altLang="zh-CN" sz="2800" dirty="0" smtClean="0">
                <a:latin typeface="Times New Roman" panose="02020603050405020304" pitchFamily="18" charset="0"/>
                <a:ea typeface="宋体" panose="02010600030101010101" pitchFamily="2" charset="-122"/>
              </a:rPr>
              <a:t>A</a:t>
            </a:r>
            <a:r>
              <a:rPr lang="zh-CN" altLang="zh-CN" sz="2800" dirty="0" smtClean="0">
                <a:latin typeface="Times New Roman" panose="02020603050405020304" pitchFamily="18" charset="0"/>
                <a:ea typeface="宋体" panose="02010600030101010101" pitchFamily="2" charset="-122"/>
              </a:rPr>
              <a:t>上有孤电子对：极性分子。</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3.</a:t>
            </a:r>
            <a:r>
              <a:rPr lang="zh-CN" altLang="zh-CN" sz="2800" dirty="0" smtClean="0">
                <a:latin typeface="Times New Roman" panose="02020603050405020304" pitchFamily="18" charset="0"/>
                <a:ea typeface="宋体" panose="02010600030101010101" pitchFamily="2" charset="-122"/>
              </a:rPr>
              <a:t>分子的手性</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(1)</a:t>
            </a:r>
            <a:r>
              <a:rPr lang="zh-CN" altLang="zh-CN" sz="2800" dirty="0" smtClean="0">
                <a:latin typeface="Times New Roman" panose="02020603050405020304" pitchFamily="18" charset="0"/>
                <a:ea typeface="宋体" panose="02010600030101010101" pitchFamily="2" charset="-122"/>
              </a:rPr>
              <a:t>手性异构体：具有完全相同的组成和原子排列的一对分子，如同左手和右手一样互为</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，在三维空间里</a:t>
            </a:r>
            <a:r>
              <a:rPr lang="en-US" altLang="zh-CN" sz="2800" dirty="0" smtClean="0">
                <a:latin typeface="Times New Roman" panose="02020603050405020304" pitchFamily="18" charset="0"/>
                <a:ea typeface="宋体" panose="02010600030101010101" pitchFamily="2" charset="-122"/>
              </a:rPr>
              <a:t>_________</a:t>
            </a:r>
            <a:r>
              <a:rPr lang="zh-CN" altLang="zh-CN" sz="2800" dirty="0" smtClean="0">
                <a:latin typeface="Times New Roman" panose="02020603050405020304" pitchFamily="18" charset="0"/>
                <a:ea typeface="宋体" panose="02010600030101010101" pitchFamily="2" charset="-122"/>
              </a:rPr>
              <a:t>。</a:t>
            </a:r>
            <a:endParaRPr lang="zh-CN" altLang="zh-CN" sz="11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(2)</a:t>
            </a:r>
            <a:r>
              <a:rPr lang="zh-CN" altLang="zh-CN" sz="2800" dirty="0" smtClean="0">
                <a:latin typeface="Times New Roman" panose="02020603050405020304" pitchFamily="18" charset="0"/>
                <a:ea typeface="宋体" panose="02010600030101010101" pitchFamily="2" charset="-122"/>
              </a:rPr>
              <a:t>有手性异构体的分子叫做手性分子。</a:t>
            </a:r>
            <a:endParaRPr lang="zh-CN" altLang="zh-CN" sz="1100" dirty="0">
              <a:latin typeface="Times New Roman" panose="02020603050405020304" pitchFamily="18" charset="0"/>
              <a:ea typeface="宋体" panose="02010600030101010101" pitchFamily="2" charset="-122"/>
            </a:endParaRPr>
          </a:p>
        </p:txBody>
      </p:sp>
      <p:sp>
        <p:nvSpPr>
          <p:cNvPr id="2" name="矩形 1"/>
          <p:cNvSpPr/>
          <p:nvPr/>
        </p:nvSpPr>
        <p:spPr>
          <a:xfrm>
            <a:off x="2955429" y="5066928"/>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镜像</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3" name="矩形 2"/>
          <p:cNvSpPr/>
          <p:nvPr/>
        </p:nvSpPr>
        <p:spPr>
          <a:xfrm>
            <a:off x="6311230" y="5066928"/>
            <a:ext cx="1620957"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不能叠合</a:t>
            </a:r>
            <a:endParaRPr lang="zh-CN" altLang="en-US" sz="2800" dirty="0">
              <a:solidFill>
                <a:srgbClr val="C00000"/>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12457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89206" y="549474"/>
            <a:ext cx="11412000" cy="669542"/>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按要求完成填空，体会分子结构与分子极性的关系。</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41" name="组合 40"/>
          <p:cNvGrpSpPr/>
          <p:nvPr/>
        </p:nvGrpSpPr>
        <p:grpSpPr>
          <a:xfrm>
            <a:off x="-9194" y="77356"/>
            <a:ext cx="1600587" cy="400110"/>
            <a:chOff x="-9194" y="437396"/>
            <a:chExt cx="1600587" cy="400110"/>
          </a:xfrm>
        </p:grpSpPr>
        <p:sp>
          <p:nvSpPr>
            <p:cNvPr id="42" name="shape39">
              <a:extLst>
                <a:ext uri="{FF2B5EF4-FFF2-40B4-BE49-F238E27FC236}">
                  <a16:creationId xmlns="" xmlns:a16="http://schemas.microsoft.com/office/drawing/2014/main" id="{753C4D28-2B83-FD6A-ED66-4EA1E3937622}"/>
                </a:ext>
              </a:extLst>
            </p:cNvPr>
            <p:cNvSpPr/>
            <p:nvPr/>
          </p:nvSpPr>
          <p:spPr>
            <a:xfrm>
              <a:off x="-9194" y="516888"/>
              <a:ext cx="389999" cy="248253"/>
            </a:xfrm>
            <a:prstGeom prst="rect">
              <a:avLst/>
            </a:prstGeom>
            <a:solidFill>
              <a:srgbClr val="00B0F0"/>
            </a:solidFill>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43" name="shape40">
              <a:extLst>
                <a:ext uri="{FF2B5EF4-FFF2-40B4-BE49-F238E27FC236}">
                  <a16:creationId xmlns="" xmlns:a16="http://schemas.microsoft.com/office/drawing/2014/main" id="{25661F7D-D015-0D7B-D10A-687524CEE420}"/>
                </a:ext>
              </a:extLst>
            </p:cNvPr>
            <p:cNvSpPr/>
            <p:nvPr/>
          </p:nvSpPr>
          <p:spPr>
            <a:xfrm>
              <a:off x="198620" y="554612"/>
              <a:ext cx="55537" cy="160947"/>
            </a:xfrm>
            <a:prstGeom prst="rect">
              <a:avLst/>
            </a:prstGeom>
            <a:solidFill>
              <a:schemeClr val="lt1">
                <a:lumMod val="100000"/>
              </a:schemeClr>
            </a:solidFill>
            <a:ln w="12700" cap="rnd">
              <a:noFill/>
            </a:ln>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44" name="矩形 43"/>
            <p:cNvSpPr/>
            <p:nvPr/>
          </p:nvSpPr>
          <p:spPr>
            <a:xfrm>
              <a:off x="380805" y="437396"/>
              <a:ext cx="1210588" cy="400110"/>
            </a:xfrm>
            <a:prstGeom prst="rect">
              <a:avLst/>
            </a:prstGeom>
          </p:spPr>
          <p:txBody>
            <a:bodyPr wrap="non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对点训练</a:t>
              </a:r>
            </a:p>
          </p:txBody>
        </p:sp>
      </p:grpSp>
      <p:graphicFrame>
        <p:nvGraphicFramePr>
          <p:cNvPr id="5" name="表格 4"/>
          <p:cNvGraphicFramePr>
            <a:graphicFrameLocks noGrp="1"/>
          </p:cNvGraphicFramePr>
          <p:nvPr>
            <p:extLst>
              <p:ext uri="{D42A27DB-BD31-4B8C-83A1-F6EECF244321}">
                <p14:modId xmlns:p14="http://schemas.microsoft.com/office/powerpoint/2010/main" val="970372679"/>
              </p:ext>
            </p:extLst>
          </p:nvPr>
        </p:nvGraphicFramePr>
        <p:xfrm>
          <a:off x="479206" y="1342106"/>
          <a:ext cx="11232000" cy="4896000"/>
        </p:xfrm>
        <a:graphic>
          <a:graphicData uri="http://schemas.openxmlformats.org/drawingml/2006/table">
            <a:tbl>
              <a:tblPr firstRow="1" firstCol="1" bandRow="1"/>
              <a:tblGrid>
                <a:gridCol w="2808000"/>
                <a:gridCol w="2808000"/>
                <a:gridCol w="2808000"/>
                <a:gridCol w="2808000"/>
              </a:tblGrid>
              <a:tr h="612000">
                <a:tc rowSpan="2">
                  <a:txBody>
                    <a:bodyPr/>
                    <a:lstStyle/>
                    <a:p>
                      <a:pPr algn="ctr">
                        <a:lnSpc>
                          <a:spcPct val="100000"/>
                        </a:lnSpc>
                        <a:spcAft>
                          <a:spcPts val="0"/>
                        </a:spcAft>
                        <a:tabLst>
                          <a:tab pos="2790825" algn="l"/>
                          <a:tab pos="4231005" algn="l"/>
                        </a:tabLst>
                      </a:pPr>
                      <a:r>
                        <a:rPr lang="zh-CN" sz="2800" smtClean="0">
                          <a:effectLst/>
                          <a:latin typeface="Times New Roman" panose="02020603050405020304" pitchFamily="18" charset="0"/>
                          <a:ea typeface="宋体" panose="02010600030101010101" pitchFamily="2" charset="-122"/>
                        </a:rPr>
                        <a:t>分子式</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Aft>
                          <a:spcPts val="0"/>
                        </a:spcAft>
                        <a:tabLst>
                          <a:tab pos="2790825" algn="l"/>
                          <a:tab pos="4231005" algn="l"/>
                        </a:tabLst>
                      </a:pPr>
                      <a:r>
                        <a:rPr lang="zh-CN" sz="2800" smtClean="0">
                          <a:effectLst/>
                          <a:latin typeface="Times New Roman" panose="02020603050405020304" pitchFamily="18" charset="0"/>
                          <a:ea typeface="宋体" panose="02010600030101010101" pitchFamily="2" charset="-122"/>
                        </a:rPr>
                        <a:t>中心原子</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rowSpan="2">
                  <a:txBody>
                    <a:bodyPr/>
                    <a:lstStyle/>
                    <a:p>
                      <a:pPr algn="ctr">
                        <a:lnSpc>
                          <a:spcPct val="100000"/>
                        </a:lnSpc>
                        <a:spcAft>
                          <a:spcPts val="0"/>
                        </a:spcAft>
                        <a:tabLst>
                          <a:tab pos="2790825" algn="l"/>
                          <a:tab pos="4231005" algn="l"/>
                        </a:tabLst>
                      </a:pPr>
                      <a:r>
                        <a:rPr lang="zh-CN" sz="2800" smtClean="0">
                          <a:effectLst/>
                          <a:latin typeface="Times New Roman" panose="02020603050405020304" pitchFamily="18" charset="0"/>
                          <a:ea typeface="宋体" panose="02010600030101010101" pitchFamily="2" charset="-122"/>
                        </a:rPr>
                        <a:t>分子的极性</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vMerge="1">
                  <a:txBody>
                    <a:bodyPr/>
                    <a:lstStyle/>
                    <a:p>
                      <a:endParaRPr lang="zh-CN" altLang="en-US"/>
                    </a:p>
                  </a:txBody>
                  <a:tcPr/>
                </a:tc>
                <a:tc>
                  <a:txBody>
                    <a:bodyPr/>
                    <a:lstStyle/>
                    <a:p>
                      <a:pPr algn="ctr">
                        <a:lnSpc>
                          <a:spcPct val="100000"/>
                        </a:lnSpc>
                        <a:spcAft>
                          <a:spcPts val="0"/>
                        </a:spcAft>
                        <a:tabLst>
                          <a:tab pos="2790825" algn="l"/>
                          <a:tab pos="4231005" algn="l"/>
                        </a:tabLst>
                      </a:pPr>
                      <a:r>
                        <a:rPr lang="zh-CN" sz="2800" smtClean="0">
                          <a:effectLst/>
                          <a:latin typeface="Times New Roman" panose="02020603050405020304" pitchFamily="18" charset="0"/>
                          <a:ea typeface="宋体" panose="02010600030101010101" pitchFamily="2" charset="-122"/>
                        </a:rPr>
                        <a:t>元素符号</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zh-CN" sz="2800" smtClean="0">
                          <a:effectLst/>
                          <a:latin typeface="Times New Roman" panose="02020603050405020304" pitchFamily="18" charset="0"/>
                          <a:ea typeface="宋体" panose="02010600030101010101" pitchFamily="2" charset="-122"/>
                        </a:rPr>
                        <a:t>有无孤电子对</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CS</a:t>
                      </a:r>
                      <a:r>
                        <a:rPr lang="en-US" sz="2800" baseline="-25000" smtClean="0">
                          <a:effectLst/>
                          <a:latin typeface="Times New Roman" panose="02020603050405020304" pitchFamily="18" charset="0"/>
                          <a:ea typeface="宋体" panose="02010600030101010101" pitchFamily="2" charset="-122"/>
                        </a:rPr>
                        <a:t>2</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SO</a:t>
                      </a:r>
                      <a:r>
                        <a:rPr lang="en-US" sz="2800" baseline="-25000" smtClean="0">
                          <a:effectLst/>
                          <a:latin typeface="Times New Roman" panose="02020603050405020304" pitchFamily="18" charset="0"/>
                          <a:ea typeface="宋体" panose="02010600030101010101" pitchFamily="2" charset="-122"/>
                        </a:rPr>
                        <a:t>2</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O</a:t>
                      </a:r>
                      <a:r>
                        <a:rPr lang="en-US" sz="2800" baseline="-25000" smtClean="0">
                          <a:effectLst/>
                          <a:latin typeface="Times New Roman" panose="02020603050405020304" pitchFamily="18" charset="0"/>
                          <a:ea typeface="宋体" panose="02010600030101010101" pitchFamily="2" charset="-122"/>
                        </a:rPr>
                        <a:t>3</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CH</a:t>
                      </a:r>
                      <a:r>
                        <a:rPr lang="en-US" sz="2800" baseline="-25000" smtClean="0">
                          <a:effectLst/>
                          <a:latin typeface="Times New Roman" panose="02020603050405020304" pitchFamily="18" charset="0"/>
                          <a:ea typeface="宋体" panose="02010600030101010101" pitchFamily="2" charset="-122"/>
                        </a:rPr>
                        <a:t>4</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NH</a:t>
                      </a:r>
                      <a:r>
                        <a:rPr lang="en-US" sz="2800" baseline="-25000" smtClean="0">
                          <a:effectLst/>
                          <a:latin typeface="Times New Roman" panose="02020603050405020304" pitchFamily="18" charset="0"/>
                          <a:ea typeface="宋体" panose="02010600030101010101" pitchFamily="2" charset="-122"/>
                        </a:rPr>
                        <a:t>3</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00">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H</a:t>
                      </a:r>
                      <a:r>
                        <a:rPr lang="en-US" sz="2800" baseline="-25000" smtClean="0">
                          <a:effectLst/>
                          <a:latin typeface="Times New Roman" panose="02020603050405020304" pitchFamily="18" charset="0"/>
                          <a:ea typeface="宋体" panose="02010600030101010101" pitchFamily="2" charset="-122"/>
                        </a:rPr>
                        <a:t>2</a:t>
                      </a:r>
                      <a:r>
                        <a:rPr lang="en-US" sz="2800" smtClean="0">
                          <a:effectLst/>
                          <a:latin typeface="Times New Roman" panose="02020603050405020304" pitchFamily="18" charset="0"/>
                          <a:ea typeface="宋体" panose="02010600030101010101" pitchFamily="2" charset="-122"/>
                        </a:rPr>
                        <a:t>O</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smtClean="0">
                          <a:effectLst/>
                          <a:latin typeface="Times New Roman" panose="02020603050405020304" pitchFamily="18" charset="0"/>
                          <a:ea typeface="宋体" panose="02010600030101010101" pitchFamily="2" charset="-122"/>
                        </a:rPr>
                        <a:t> </a:t>
                      </a:r>
                      <a:endParaRPr lang="zh-CN" sz="280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790825" algn="l"/>
                          <a:tab pos="4231005" algn="l"/>
                        </a:tabLst>
                      </a:pPr>
                      <a:r>
                        <a:rPr lang="en-US" sz="2800" dirty="0" smtClean="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582" marR="9582" marT="9582" marB="958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矩形 7"/>
          <p:cNvSpPr/>
          <p:nvPr/>
        </p:nvSpPr>
        <p:spPr>
          <a:xfrm>
            <a:off x="4467597" y="2618656"/>
            <a:ext cx="423514"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C</a:t>
            </a:r>
            <a:endParaRPr lang="zh-CN" altLang="en-US" dirty="0"/>
          </a:p>
        </p:txBody>
      </p:sp>
      <p:sp>
        <p:nvSpPr>
          <p:cNvPr id="51" name="矩形 50"/>
          <p:cNvSpPr/>
          <p:nvPr/>
        </p:nvSpPr>
        <p:spPr>
          <a:xfrm>
            <a:off x="7247334" y="2618656"/>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无</a:t>
            </a:r>
            <a:endParaRPr lang="zh-CN" altLang="en-US" dirty="0"/>
          </a:p>
        </p:txBody>
      </p:sp>
      <p:sp>
        <p:nvSpPr>
          <p:cNvPr id="52" name="矩形 51"/>
          <p:cNvSpPr/>
          <p:nvPr/>
        </p:nvSpPr>
        <p:spPr>
          <a:xfrm>
            <a:off x="9686081" y="2618656"/>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非极性</a:t>
            </a:r>
            <a:endParaRPr lang="zh-CN" altLang="en-US" dirty="0"/>
          </a:p>
        </p:txBody>
      </p:sp>
      <p:sp>
        <p:nvSpPr>
          <p:cNvPr id="53" name="矩形 52"/>
          <p:cNvSpPr/>
          <p:nvPr/>
        </p:nvSpPr>
        <p:spPr>
          <a:xfrm>
            <a:off x="4467597" y="3228628"/>
            <a:ext cx="38504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S</a:t>
            </a:r>
            <a:endParaRPr lang="zh-CN" altLang="en-US" dirty="0"/>
          </a:p>
        </p:txBody>
      </p:sp>
      <p:sp>
        <p:nvSpPr>
          <p:cNvPr id="54" name="矩形 53"/>
          <p:cNvSpPr/>
          <p:nvPr/>
        </p:nvSpPr>
        <p:spPr>
          <a:xfrm>
            <a:off x="7247334" y="3228628"/>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有</a:t>
            </a:r>
            <a:endParaRPr lang="zh-CN" altLang="en-US" dirty="0"/>
          </a:p>
        </p:txBody>
      </p:sp>
      <p:sp>
        <p:nvSpPr>
          <p:cNvPr id="55" name="矩形 54"/>
          <p:cNvSpPr/>
          <p:nvPr/>
        </p:nvSpPr>
        <p:spPr>
          <a:xfrm>
            <a:off x="9865618" y="3228628"/>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极性</a:t>
            </a:r>
            <a:endParaRPr lang="zh-CN" altLang="en-US" dirty="0"/>
          </a:p>
        </p:txBody>
      </p:sp>
      <p:sp>
        <p:nvSpPr>
          <p:cNvPr id="56" name="矩形 55"/>
          <p:cNvSpPr/>
          <p:nvPr/>
        </p:nvSpPr>
        <p:spPr>
          <a:xfrm>
            <a:off x="4467597" y="3838600"/>
            <a:ext cx="44435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O</a:t>
            </a:r>
            <a:endParaRPr lang="zh-CN" altLang="en-US" dirty="0"/>
          </a:p>
        </p:txBody>
      </p:sp>
      <p:sp>
        <p:nvSpPr>
          <p:cNvPr id="57" name="矩形 56"/>
          <p:cNvSpPr/>
          <p:nvPr/>
        </p:nvSpPr>
        <p:spPr>
          <a:xfrm>
            <a:off x="7247334" y="3838600"/>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有</a:t>
            </a:r>
            <a:endParaRPr lang="zh-CN" altLang="en-US" dirty="0"/>
          </a:p>
        </p:txBody>
      </p:sp>
      <p:sp>
        <p:nvSpPr>
          <p:cNvPr id="58" name="矩形 57"/>
          <p:cNvSpPr/>
          <p:nvPr/>
        </p:nvSpPr>
        <p:spPr>
          <a:xfrm>
            <a:off x="9865618" y="3838600"/>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极性</a:t>
            </a:r>
            <a:endParaRPr lang="zh-CN" altLang="en-US" dirty="0"/>
          </a:p>
        </p:txBody>
      </p:sp>
      <p:sp>
        <p:nvSpPr>
          <p:cNvPr id="59" name="矩形 58"/>
          <p:cNvSpPr/>
          <p:nvPr/>
        </p:nvSpPr>
        <p:spPr>
          <a:xfrm>
            <a:off x="4467597" y="4457467"/>
            <a:ext cx="423514"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C</a:t>
            </a:r>
            <a:endParaRPr lang="zh-CN" altLang="en-US" dirty="0"/>
          </a:p>
        </p:txBody>
      </p:sp>
      <p:sp>
        <p:nvSpPr>
          <p:cNvPr id="60" name="矩形 59"/>
          <p:cNvSpPr/>
          <p:nvPr/>
        </p:nvSpPr>
        <p:spPr>
          <a:xfrm>
            <a:off x="7247334" y="4457467"/>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无</a:t>
            </a:r>
            <a:endParaRPr lang="zh-CN" altLang="en-US" dirty="0"/>
          </a:p>
        </p:txBody>
      </p:sp>
      <p:sp>
        <p:nvSpPr>
          <p:cNvPr id="61" name="矩形 60"/>
          <p:cNvSpPr/>
          <p:nvPr/>
        </p:nvSpPr>
        <p:spPr>
          <a:xfrm>
            <a:off x="9686081" y="4457467"/>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非极性</a:t>
            </a:r>
            <a:endParaRPr lang="zh-CN" altLang="en-US" dirty="0"/>
          </a:p>
        </p:txBody>
      </p:sp>
      <p:sp>
        <p:nvSpPr>
          <p:cNvPr id="62" name="矩形 61"/>
          <p:cNvSpPr/>
          <p:nvPr/>
        </p:nvSpPr>
        <p:spPr>
          <a:xfrm>
            <a:off x="4467597" y="5084971"/>
            <a:ext cx="44435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N</a:t>
            </a:r>
            <a:endParaRPr lang="zh-CN" altLang="en-US" dirty="0"/>
          </a:p>
        </p:txBody>
      </p:sp>
      <p:sp>
        <p:nvSpPr>
          <p:cNvPr id="63" name="矩形 62"/>
          <p:cNvSpPr/>
          <p:nvPr/>
        </p:nvSpPr>
        <p:spPr>
          <a:xfrm>
            <a:off x="7247334" y="5084971"/>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有</a:t>
            </a:r>
            <a:endParaRPr lang="zh-CN" altLang="en-US" dirty="0"/>
          </a:p>
        </p:txBody>
      </p:sp>
      <p:sp>
        <p:nvSpPr>
          <p:cNvPr id="64" name="矩形 63"/>
          <p:cNvSpPr/>
          <p:nvPr/>
        </p:nvSpPr>
        <p:spPr>
          <a:xfrm>
            <a:off x="9865618" y="5084971"/>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极性</a:t>
            </a:r>
            <a:endParaRPr lang="zh-CN" altLang="en-US" dirty="0"/>
          </a:p>
        </p:txBody>
      </p:sp>
      <p:sp>
        <p:nvSpPr>
          <p:cNvPr id="65" name="矩形 64"/>
          <p:cNvSpPr/>
          <p:nvPr/>
        </p:nvSpPr>
        <p:spPr>
          <a:xfrm>
            <a:off x="4467597" y="5701804"/>
            <a:ext cx="44435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O</a:t>
            </a:r>
            <a:endParaRPr lang="zh-CN" altLang="en-US" dirty="0"/>
          </a:p>
        </p:txBody>
      </p:sp>
      <p:sp>
        <p:nvSpPr>
          <p:cNvPr id="66" name="矩形 65"/>
          <p:cNvSpPr/>
          <p:nvPr/>
        </p:nvSpPr>
        <p:spPr>
          <a:xfrm>
            <a:off x="7247334" y="5701804"/>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有</a:t>
            </a:r>
            <a:endParaRPr lang="zh-CN" altLang="en-US" dirty="0"/>
          </a:p>
        </p:txBody>
      </p:sp>
      <p:sp>
        <p:nvSpPr>
          <p:cNvPr id="67" name="矩形 66"/>
          <p:cNvSpPr/>
          <p:nvPr/>
        </p:nvSpPr>
        <p:spPr>
          <a:xfrm>
            <a:off x="9865618" y="5701804"/>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极性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blinds(horizontal)">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blinds(horizontal)">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blinds(horizontal)">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blinds(horizontal)">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blinds(horizontal)">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blinds(horizontal)">
                                      <p:cBhvr>
                                        <p:cTn id="37" dur="50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blinds(horizontal)">
                                      <p:cBhvr>
                                        <p:cTn id="42" dur="500"/>
                                        <p:tgtEl>
                                          <p:spTgt spid="5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blinds(horizontal)">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blinds(horizontal)">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blinds(horizontal)">
                                      <p:cBhvr>
                                        <p:cTn id="57" dur="500"/>
                                        <p:tgtEl>
                                          <p:spTgt spid="6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61"/>
                                        </p:tgtEl>
                                        <p:attrNameLst>
                                          <p:attrName>style.visibility</p:attrName>
                                        </p:attrNameLst>
                                      </p:cBhvr>
                                      <p:to>
                                        <p:strVal val="visible"/>
                                      </p:to>
                                    </p:set>
                                    <p:animEffect transition="in" filter="blinds(horizontal)">
                                      <p:cBhvr>
                                        <p:cTn id="62" dur="500"/>
                                        <p:tgtEl>
                                          <p:spTgt spid="61"/>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blinds(horizontal)">
                                      <p:cBhvr>
                                        <p:cTn id="67" dur="500"/>
                                        <p:tgtEl>
                                          <p:spTgt spid="6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63"/>
                                        </p:tgtEl>
                                        <p:attrNameLst>
                                          <p:attrName>style.visibility</p:attrName>
                                        </p:attrNameLst>
                                      </p:cBhvr>
                                      <p:to>
                                        <p:strVal val="visible"/>
                                      </p:to>
                                    </p:set>
                                    <p:animEffect transition="in" filter="blinds(horizontal)">
                                      <p:cBhvr>
                                        <p:cTn id="72" dur="500"/>
                                        <p:tgtEl>
                                          <p:spTgt spid="63"/>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64"/>
                                        </p:tgtEl>
                                        <p:attrNameLst>
                                          <p:attrName>style.visibility</p:attrName>
                                        </p:attrNameLst>
                                      </p:cBhvr>
                                      <p:to>
                                        <p:strVal val="visible"/>
                                      </p:to>
                                    </p:set>
                                    <p:animEffect transition="in" filter="blinds(horizontal)">
                                      <p:cBhvr>
                                        <p:cTn id="77" dur="500"/>
                                        <p:tgtEl>
                                          <p:spTgt spid="64"/>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65"/>
                                        </p:tgtEl>
                                        <p:attrNameLst>
                                          <p:attrName>style.visibility</p:attrName>
                                        </p:attrNameLst>
                                      </p:cBhvr>
                                      <p:to>
                                        <p:strVal val="visible"/>
                                      </p:to>
                                    </p:set>
                                    <p:animEffect transition="in" filter="blinds(horizontal)">
                                      <p:cBhvr>
                                        <p:cTn id="82" dur="500"/>
                                        <p:tgtEl>
                                          <p:spTgt spid="65"/>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blinds(horizontal)">
                                      <p:cBhvr>
                                        <p:cTn id="87" dur="500"/>
                                        <p:tgtEl>
                                          <p:spTgt spid="66"/>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67"/>
                                        </p:tgtEl>
                                        <p:attrNameLst>
                                          <p:attrName>style.visibility</p:attrName>
                                        </p:attrNameLst>
                                      </p:cBhvr>
                                      <p:to>
                                        <p:strVal val="visible"/>
                                      </p:to>
                                    </p:set>
                                    <p:animEffect transition="in" filter="blinds(horizontal)">
                                      <p:cBhvr>
                                        <p:cTn id="9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89206" y="685354"/>
            <a:ext cx="11412000" cy="461664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7.</a:t>
            </a:r>
            <a:r>
              <a:rPr lang="zh-CN" altLang="zh-CN" sz="2800" dirty="0">
                <a:latin typeface="Times New Roman" panose="02020603050405020304" pitchFamily="18" charset="0"/>
                <a:ea typeface="宋体" panose="02010600030101010101" pitchFamily="2" charset="-122"/>
              </a:rPr>
              <a:t>在</a:t>
            </a:r>
            <a:r>
              <a:rPr lang="en-US" altLang="zh-CN" sz="2800" dirty="0">
                <a:latin typeface="Times New Roman" panose="02020603050405020304" pitchFamily="18" charset="0"/>
                <a:ea typeface="宋体" panose="02010600030101010101" pitchFamily="2" charset="-122"/>
              </a:rPr>
              <a:t>HF</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N</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分子中：</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以非极性键结合的非极性分子是</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以极性键相结合，分子结构呈直线形的非极性分子是</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以极性键相结合，分子结构呈正四面体形的非极性分子是</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以极性键相结合，分子结构呈三角锥形的极性分子是</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en-US" altLang="zh-CN" sz="2800" dirty="0">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rPr>
              <a:t>以极性键相结合，分子结构呈</a:t>
            </a:r>
            <a:r>
              <a:rPr lang="en-US" altLang="zh-CN" sz="2800" dirty="0">
                <a:latin typeface="Times New Roman" panose="02020603050405020304" pitchFamily="18" charset="0"/>
                <a:ea typeface="宋体" panose="02010600030101010101" pitchFamily="2" charset="-122"/>
              </a:rPr>
              <a:t>V</a:t>
            </a:r>
            <a:r>
              <a:rPr lang="zh-CN" altLang="zh-CN" sz="2800" dirty="0">
                <a:latin typeface="Times New Roman" panose="02020603050405020304" pitchFamily="18" charset="0"/>
                <a:ea typeface="宋体" panose="02010600030101010101" pitchFamily="2" charset="-122"/>
              </a:rPr>
              <a:t>形的极性分子是</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rPr>
              <a:t>以极性键相结合，且分子极性最强的是</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2800" dirty="0">
              <a:latin typeface="Times New Roman" panose="02020603050405020304" pitchFamily="18" charset="0"/>
              <a:ea typeface="宋体" panose="02010600030101010101" pitchFamily="2" charset="-122"/>
            </a:endParaRPr>
          </a:p>
        </p:txBody>
      </p:sp>
      <p:sp>
        <p:nvSpPr>
          <p:cNvPr id="3" name="矩形 2"/>
          <p:cNvSpPr/>
          <p:nvPr/>
        </p:nvSpPr>
        <p:spPr>
          <a:xfrm>
            <a:off x="6085681" y="1376377"/>
            <a:ext cx="564578"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N</a:t>
            </a:r>
            <a:r>
              <a:rPr lang="en-US" altLang="zh-CN" sz="2800" baseline="-25000" dirty="0">
                <a:solidFill>
                  <a:srgbClr val="C00000"/>
                </a:solidFill>
                <a:latin typeface="Times New Roman" panose="02020603050405020304" pitchFamily="18" charset="0"/>
                <a:ea typeface="宋体" panose="02010600030101010101" pitchFamily="2" charset="-122"/>
              </a:rPr>
              <a:t>2</a:t>
            </a:r>
            <a:endParaRPr lang="zh-CN" altLang="en-US" dirty="0"/>
          </a:p>
        </p:txBody>
      </p:sp>
      <p:sp>
        <p:nvSpPr>
          <p:cNvPr id="5" name="矩形 4"/>
          <p:cNvSpPr/>
          <p:nvPr/>
        </p:nvSpPr>
        <p:spPr>
          <a:xfrm>
            <a:off x="9191550" y="2029782"/>
            <a:ext cx="744114"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CS</a:t>
            </a:r>
            <a:r>
              <a:rPr lang="en-US" altLang="zh-CN" sz="2800" baseline="-25000" dirty="0">
                <a:solidFill>
                  <a:srgbClr val="C00000"/>
                </a:solidFill>
                <a:latin typeface="Times New Roman" panose="02020603050405020304" pitchFamily="18" charset="0"/>
                <a:ea typeface="宋体" panose="02010600030101010101" pitchFamily="2" charset="-122"/>
              </a:rPr>
              <a:t>2</a:t>
            </a:r>
            <a:endParaRPr lang="zh-CN" altLang="en-US" dirty="0"/>
          </a:p>
        </p:txBody>
      </p:sp>
      <p:sp>
        <p:nvSpPr>
          <p:cNvPr id="7" name="矩形 6"/>
          <p:cNvSpPr/>
          <p:nvPr/>
        </p:nvSpPr>
        <p:spPr>
          <a:xfrm>
            <a:off x="9894860" y="2662996"/>
            <a:ext cx="803425"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CH</a:t>
            </a:r>
            <a:r>
              <a:rPr lang="en-US" altLang="zh-CN" sz="2800" baseline="-25000" dirty="0">
                <a:solidFill>
                  <a:srgbClr val="C00000"/>
                </a:solidFill>
                <a:latin typeface="Times New Roman" panose="02020603050405020304" pitchFamily="18" charset="0"/>
                <a:ea typeface="宋体" panose="02010600030101010101" pitchFamily="2" charset="-122"/>
              </a:rPr>
              <a:t>4</a:t>
            </a:r>
            <a:endParaRPr lang="zh-CN" altLang="en-US" dirty="0"/>
          </a:p>
        </p:txBody>
      </p:sp>
      <p:sp>
        <p:nvSpPr>
          <p:cNvPr id="9" name="矩形 8"/>
          <p:cNvSpPr/>
          <p:nvPr/>
        </p:nvSpPr>
        <p:spPr>
          <a:xfrm>
            <a:off x="9210600" y="3314913"/>
            <a:ext cx="824265"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NH</a:t>
            </a:r>
            <a:r>
              <a:rPr lang="en-US" altLang="zh-CN" sz="2800" baseline="-25000" dirty="0">
                <a:solidFill>
                  <a:srgbClr val="C00000"/>
                </a:solidFill>
                <a:latin typeface="Times New Roman" panose="02020603050405020304" pitchFamily="18" charset="0"/>
                <a:ea typeface="宋体" panose="02010600030101010101" pitchFamily="2" charset="-122"/>
              </a:rPr>
              <a:t>3</a:t>
            </a:r>
            <a:endParaRPr lang="zh-CN" altLang="en-US" dirty="0"/>
          </a:p>
        </p:txBody>
      </p:sp>
      <p:sp>
        <p:nvSpPr>
          <p:cNvPr id="12" name="矩形 11"/>
          <p:cNvSpPr/>
          <p:nvPr/>
        </p:nvSpPr>
        <p:spPr>
          <a:xfrm>
            <a:off x="8408987" y="3947780"/>
            <a:ext cx="824265"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endParaRPr lang="zh-CN" altLang="en-US" dirty="0"/>
          </a:p>
        </p:txBody>
      </p:sp>
      <p:sp>
        <p:nvSpPr>
          <p:cNvPr id="14" name="矩形 13"/>
          <p:cNvSpPr/>
          <p:nvPr/>
        </p:nvSpPr>
        <p:spPr>
          <a:xfrm>
            <a:off x="6968827" y="4660170"/>
            <a:ext cx="644728"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HF</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04" y="941164"/>
            <a:ext cx="11800059" cy="3888500"/>
            <a:chOff x="404" y="941164"/>
            <a:chExt cx="11800059" cy="3888500"/>
          </a:xfrm>
        </p:grpSpPr>
        <p:sp>
          <p:nvSpPr>
            <p:cNvPr id="4" name="矩形 3"/>
            <p:cNvSpPr/>
            <p:nvPr/>
          </p:nvSpPr>
          <p:spPr>
            <a:xfrm>
              <a:off x="389949" y="941164"/>
              <a:ext cx="11410514" cy="3888500"/>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HF</a:t>
              </a:r>
              <a:r>
                <a:rPr lang="zh-CN" altLang="zh-CN" sz="2800" dirty="0">
                  <a:latin typeface="Times New Roman" panose="02020603050405020304" pitchFamily="18" charset="0"/>
                  <a:ea typeface="楷体" panose="02010609060101010101" pitchFamily="49" charset="-122"/>
                </a:rPr>
                <a:t>中含有极性键，正、负电中心不重合，属于极性分子，分子极性最大；</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中含有极性键，空间结构为</a:t>
              </a:r>
              <a:r>
                <a:rPr lang="en-US" altLang="zh-CN" sz="2800" dirty="0">
                  <a:latin typeface="Times New Roman" panose="02020603050405020304" pitchFamily="18" charset="0"/>
                  <a:ea typeface="宋体" panose="02010600030101010101" pitchFamily="2" charset="-122"/>
                </a:rPr>
                <a:t>V</a:t>
              </a:r>
              <a:r>
                <a:rPr lang="zh-CN" altLang="zh-CN" sz="2800" dirty="0">
                  <a:latin typeface="Times New Roman" panose="02020603050405020304" pitchFamily="18" charset="0"/>
                  <a:ea typeface="楷体" panose="02010609060101010101" pitchFamily="49" charset="-122"/>
                </a:rPr>
                <a:t>形，属于极性分子；</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中含有极性键，空间结构为三角锥形，正、负电中心不重合，属于极性分子；</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含有极性键，空间结构为直线形，属于非极性分子；</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中含有极性键，空间结构为正四面体形，正、负电中心重合，属于非极性分子；</a:t>
              </a:r>
              <a:r>
                <a:rPr lang="en-US" altLang="zh-CN" sz="2800" dirty="0">
                  <a:latin typeface="Times New Roman" panose="02020603050405020304" pitchFamily="18" charset="0"/>
                  <a:ea typeface="宋体" panose="02010600030101010101" pitchFamily="2" charset="-122"/>
                </a:rPr>
                <a:t>N</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中只含非极性键，属于非极性分子。</a:t>
              </a:r>
              <a:endParaRPr lang="zh-CN" altLang="zh-CN" sz="1100" dirty="0">
                <a:effectLst/>
                <a:latin typeface="Times New Roman" panose="02020603050405020304" pitchFamily="18" charset="0"/>
                <a:ea typeface="宋体" panose="02010600030101010101" pitchFamily="2" charset="-122"/>
              </a:endParaRPr>
            </a:p>
          </p:txBody>
        </p:sp>
        <p:grpSp>
          <p:nvGrpSpPr>
            <p:cNvPr id="5" name="组合 4"/>
            <p:cNvGrpSpPr/>
            <p:nvPr/>
          </p:nvGrpSpPr>
          <p:grpSpPr>
            <a:xfrm>
              <a:off x="404" y="1188021"/>
              <a:ext cx="1190976" cy="319214"/>
              <a:chOff x="404" y="631222"/>
              <a:chExt cx="1190976" cy="319214"/>
            </a:xfrm>
          </p:grpSpPr>
          <p:cxnSp>
            <p:nvCxnSpPr>
              <p:cNvPr id="6" name="直接连接符 5">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任意多边形 6"/>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 name="矩形 7">
            <a:hlinkClick r:id="rId2"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sz="1800" kern="100" dirty="0">
                <a:solidFill>
                  <a:schemeClr val="bg1"/>
                </a:solidFill>
                <a:latin typeface="黑体" panose="02010609060101010101" pitchFamily="49" charset="-122"/>
                <a:ea typeface="黑体" panose="02010609060101010101" pitchFamily="49" charset="-122"/>
                <a:cs typeface="Courier New" panose="02070309020205020404" pitchFamily="49" charset="0"/>
              </a:rPr>
              <a:t>返回</a:t>
            </a:r>
          </a:p>
        </p:txBody>
      </p:sp>
    </p:spTree>
    <p:extLst>
      <p:ext uri="{BB962C8B-B14F-4D97-AF65-F5344CB8AC3E}">
        <p14:creationId xmlns:p14="http://schemas.microsoft.com/office/powerpoint/2010/main" val="346195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05FF81-02A4-5C9F-F3B8-2C09B915B02F}"/>
            </a:ext>
          </a:extLst>
        </p:cNvPr>
        <p:cNvGrpSpPr/>
        <p:nvPr/>
      </p:nvGrpSpPr>
      <p:grpSpPr>
        <a:xfrm>
          <a:off x="0" y="0"/>
          <a:ext cx="0" cy="0"/>
          <a:chOff x="0" y="0"/>
          <a:chExt cx="0" cy="0"/>
        </a:xfrm>
      </p:grpSpPr>
      <p:sp>
        <p:nvSpPr>
          <p:cNvPr id="5" name="矩形 4">
            <a:extLst>
              <a:ext uri="{FF2B5EF4-FFF2-40B4-BE49-F238E27FC236}">
                <a16:creationId xmlns:a16="http://schemas.microsoft.com/office/drawing/2014/main" xmlns="" id="{A679F8A6-8C67-D1FE-86C6-9D56771E61AE}"/>
              </a:ext>
            </a:extLst>
          </p:cNvPr>
          <p:cNvSpPr/>
          <p:nvPr/>
        </p:nvSpPr>
        <p:spPr>
          <a:xfrm>
            <a:off x="3286894" y="2486139"/>
            <a:ext cx="8064896" cy="1015663"/>
          </a:xfrm>
          <a:prstGeom prst="rect">
            <a:avLst/>
          </a:prstGeom>
        </p:spPr>
        <p:txBody>
          <a:bodyPr wrap="square">
            <a:spAutoFit/>
          </a:bodyPr>
          <a:lstStyle/>
          <a:p>
            <a:pPr defTabSz="914400">
              <a:spcBef>
                <a:spcPts val="1300"/>
              </a:spcBef>
              <a:spcAft>
                <a:spcPts val="1300"/>
              </a:spcAft>
            </a:pPr>
            <a:r>
              <a:rPr lang="zh-CN" altLang="zh-CN" sz="6000" b="1" kern="100" dirty="0" smtClean="0">
                <a:solidFill>
                  <a:schemeClr val="bg1"/>
                </a:solidFill>
                <a:latin typeface="微软雅黑" panose="020B0503020204020204" charset="-122"/>
                <a:ea typeface="微软雅黑" panose="020B0503020204020204" charset="-122"/>
                <a:cs typeface="华文黑体" panose="02010600040101010101" pitchFamily="2" charset="-122"/>
              </a:rPr>
              <a:t>分子间作用力</a:t>
            </a:r>
            <a:endParaRPr lang="zh-CN" altLang="zh-CN" sz="6000" b="1" kern="100" dirty="0">
              <a:solidFill>
                <a:schemeClr val="bg1"/>
              </a:solidFill>
              <a:latin typeface="微软雅黑" panose="020B0503020204020204" charset="-122"/>
              <a:ea typeface="微软雅黑" panose="020B0503020204020204" charset="-122"/>
              <a:cs typeface="华文黑体" panose="02010600040101010101" pitchFamily="2" charset="-122"/>
            </a:endParaRPr>
          </a:p>
        </p:txBody>
      </p:sp>
      <p:sp>
        <p:nvSpPr>
          <p:cNvPr id="2" name="矩形 1">
            <a:extLst>
              <a:ext uri="{FF2B5EF4-FFF2-40B4-BE49-F238E27FC236}">
                <a16:creationId xmlns:a16="http://schemas.microsoft.com/office/drawing/2014/main" xmlns="" id="{785262F2-F30D-E19E-62C6-E95BDB55371C}"/>
              </a:ext>
            </a:extLst>
          </p:cNvPr>
          <p:cNvSpPr/>
          <p:nvPr/>
        </p:nvSpPr>
        <p:spPr>
          <a:xfrm>
            <a:off x="1010270" y="3052502"/>
            <a:ext cx="1415773" cy="584775"/>
          </a:xfrm>
          <a:prstGeom prst="rect">
            <a:avLst/>
          </a:prstGeom>
        </p:spPr>
        <p:txBody>
          <a:bodyPr wrap="none">
            <a:spAutoFit/>
          </a:bodyPr>
          <a:lstStyle/>
          <a:p>
            <a:pPr algn="ctr"/>
            <a:r>
              <a:rPr lang="zh-CN" altLang="en-US" sz="3200" dirty="0">
                <a:solidFill>
                  <a:schemeClr val="bg1"/>
                </a:solidFill>
                <a:latin typeface="华文宋体" panose="02010600040101010101" pitchFamily="2" charset="-122"/>
                <a:ea typeface="华文宋体" panose="02010600040101010101" pitchFamily="2" charset="-122"/>
              </a:rPr>
              <a:t>考点二</a:t>
            </a:r>
          </a:p>
        </p:txBody>
      </p:sp>
    </p:spTree>
    <p:custDataLst>
      <p:tags r:id="rId1"/>
    </p:custDataLst>
    <p:extLst>
      <p:ext uri="{BB962C8B-B14F-4D97-AF65-F5344CB8AC3E}">
        <p14:creationId xmlns:p14="http://schemas.microsoft.com/office/powerpoint/2010/main" val="21167962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126951"/>
            <a:ext cx="11412000" cy="1311193"/>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分子间作用力</a:t>
            </a:r>
            <a:endParaRPr lang="zh-CN" altLang="zh-CN" sz="1100" dirty="0">
              <a:latin typeface="Times New Roman" panose="02020603050405020304" pitchFamily="18" charset="0"/>
              <a:ea typeface="宋体" panose="02010600030101010101" pitchFamily="2" charset="-122"/>
            </a:endParaRPr>
          </a:p>
          <a:p>
            <a:pPr>
              <a:lnSpc>
                <a:spcPct val="150000"/>
              </a:lnSpc>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范德华力、氢键的对比</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851395478"/>
              </p:ext>
            </p:extLst>
          </p:nvPr>
        </p:nvGraphicFramePr>
        <p:xfrm>
          <a:off x="533206" y="1534341"/>
          <a:ext cx="11124000" cy="4932000"/>
        </p:xfrm>
        <a:graphic>
          <a:graphicData uri="http://schemas.openxmlformats.org/drawingml/2006/table">
            <a:tbl>
              <a:tblPr firstRow="1" firstCol="1" bandRow="1"/>
              <a:tblGrid>
                <a:gridCol w="2105616"/>
                <a:gridCol w="3816424"/>
                <a:gridCol w="5201960"/>
              </a:tblGrid>
              <a:tr h="720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范德华力</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氢键</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2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作用微粒</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分子</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已经与</a:t>
                      </a:r>
                      <a:r>
                        <a:rPr lang="en-US" sz="2800" dirty="0">
                          <a:effectLst/>
                          <a:latin typeface="Times New Roman" panose="02020603050405020304" pitchFamily="18" charset="0"/>
                          <a:ea typeface="宋体" panose="02010600030101010101" pitchFamily="2" charset="-122"/>
                        </a:rPr>
                        <a:t>N</a:t>
                      </a:r>
                      <a:r>
                        <a:rPr lang="zh-CN" sz="2800" dirty="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O</a:t>
                      </a:r>
                      <a:r>
                        <a:rPr lang="zh-CN" sz="2800" dirty="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F</a:t>
                      </a:r>
                      <a:r>
                        <a:rPr lang="zh-CN" sz="2800" dirty="0">
                          <a:effectLst/>
                          <a:latin typeface="Times New Roman" panose="02020603050405020304" pitchFamily="18" charset="0"/>
                          <a:ea typeface="宋体" panose="02010600030101010101" pitchFamily="2" charset="-122"/>
                        </a:rPr>
                        <a:t>等电负性很大的原子形成共价键的</a:t>
                      </a:r>
                      <a:r>
                        <a:rPr lang="en-US" sz="2800" dirty="0">
                          <a:effectLst/>
                          <a:latin typeface="Times New Roman" panose="02020603050405020304" pitchFamily="18" charset="0"/>
                          <a:ea typeface="宋体" panose="02010600030101010101" pitchFamily="2" charset="-122"/>
                        </a:rPr>
                        <a:t>H</a:t>
                      </a:r>
                      <a:r>
                        <a:rPr lang="zh-CN" sz="2800" dirty="0">
                          <a:effectLst/>
                          <a:latin typeface="Times New Roman" panose="02020603050405020304" pitchFamily="18" charset="0"/>
                          <a:ea typeface="宋体" panose="02010600030101010101" pitchFamily="2" charset="-122"/>
                        </a:rPr>
                        <a:t>原子与另外的</a:t>
                      </a:r>
                      <a:r>
                        <a:rPr lang="en-US" sz="2800" dirty="0">
                          <a:effectLst/>
                          <a:latin typeface="Times New Roman" panose="02020603050405020304" pitchFamily="18" charset="0"/>
                          <a:ea typeface="宋体" panose="02010600030101010101" pitchFamily="2" charset="-122"/>
                        </a:rPr>
                        <a:t>N</a:t>
                      </a:r>
                      <a:r>
                        <a:rPr lang="zh-CN" sz="2800" dirty="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O</a:t>
                      </a:r>
                      <a:r>
                        <a:rPr lang="zh-CN" sz="2800" dirty="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F</a:t>
                      </a:r>
                      <a:r>
                        <a:rPr lang="zh-CN" sz="2800" dirty="0">
                          <a:effectLst/>
                          <a:latin typeface="Times New Roman" panose="02020603050405020304" pitchFamily="18" charset="0"/>
                          <a:ea typeface="宋体" panose="02010600030101010101" pitchFamily="2" charset="-122"/>
                        </a:rPr>
                        <a:t>等电负性很大的原子</a:t>
                      </a:r>
                    </a:p>
                  </a:txBody>
                  <a:tcPr marL="3729" marR="3729"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分类</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sz="2800">
                          <a:effectLst/>
                          <a:latin typeface="Times New Roman" panose="02020603050405020304" pitchFamily="18" charset="0"/>
                          <a:ea typeface="宋体" panose="02010600030101010101" pitchFamily="2" charset="-122"/>
                        </a:rPr>
                        <a:t>-</a:t>
                      </a:r>
                      <a:endParaRPr lang="zh-CN" sz="280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分子内氢键和分子间氢键</a:t>
                      </a:r>
                    </a:p>
                  </a:txBody>
                  <a:tcPr marL="3729" marR="3729"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特征</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a:t>
                      </a:r>
                      <a:r>
                        <a:rPr lang="zh-CN" sz="2800" dirty="0" smtClean="0">
                          <a:effectLst/>
                          <a:latin typeface="Times New Roman" panose="02020603050405020304" pitchFamily="18" charset="0"/>
                          <a:ea typeface="宋体" panose="02010600030101010101" pitchFamily="2" charset="-122"/>
                        </a:rPr>
                        <a:t>方向性</a:t>
                      </a:r>
                      <a:r>
                        <a:rPr lang="zh-CN" sz="2800" dirty="0">
                          <a:effectLst/>
                          <a:latin typeface="Times New Roman" panose="02020603050405020304" pitchFamily="18" charset="0"/>
                          <a:ea typeface="宋体" panose="02010600030101010101" pitchFamily="2" charset="-122"/>
                        </a:rPr>
                        <a:t>和饱和性</a:t>
                      </a:r>
                    </a:p>
                  </a:txBody>
                  <a:tcPr marL="7458" marR="7458"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a:t>
                      </a:r>
                      <a:r>
                        <a:rPr lang="zh-CN" sz="2800" dirty="0" smtClean="0">
                          <a:effectLst/>
                          <a:latin typeface="Times New Roman" panose="02020603050405020304" pitchFamily="18" charset="0"/>
                          <a:ea typeface="宋体" panose="02010600030101010101" pitchFamily="2" charset="-122"/>
                        </a:rPr>
                        <a:t>方向性</a:t>
                      </a:r>
                      <a:r>
                        <a:rPr lang="zh-CN" sz="2800" dirty="0">
                          <a:effectLst/>
                          <a:latin typeface="Times New Roman" panose="02020603050405020304" pitchFamily="18" charset="0"/>
                          <a:ea typeface="宋体" panose="02010600030101010101" pitchFamily="2" charset="-122"/>
                        </a:rPr>
                        <a:t>和饱和性</a:t>
                      </a:r>
                    </a:p>
                  </a:txBody>
                  <a:tcPr marL="3729" marR="3729"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强度</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共价键</a:t>
                      </a:r>
                      <a:r>
                        <a:rPr lang="en-US" sz="2800" dirty="0" smtClean="0">
                          <a:effectLst/>
                          <a:latin typeface="Times New Roman" panose="02020603050405020304" pitchFamily="18" charset="0"/>
                          <a:ea typeface="宋体" panose="02010600030101010101" pitchFamily="2" charset="-122"/>
                        </a:rPr>
                        <a:t>&gt;</a:t>
                      </a:r>
                      <a:r>
                        <a:rPr lang="en-US" altLang="zh-CN" sz="2800" u="none" dirty="0" smtClean="0">
                          <a:effectLst/>
                          <a:latin typeface="Times New Roman" panose="02020603050405020304" pitchFamily="18" charset="0"/>
                          <a:ea typeface="宋体" panose="02010600030101010101" pitchFamily="2" charset="-122"/>
                        </a:rPr>
                        <a:t>_____</a:t>
                      </a:r>
                      <a:r>
                        <a:rPr lang="en-US" sz="2800" dirty="0" smtClean="0">
                          <a:effectLst/>
                          <a:latin typeface="Times New Roman" panose="02020603050405020304" pitchFamily="18" charset="0"/>
                          <a:ea typeface="宋体" panose="02010600030101010101" pitchFamily="2" charset="-122"/>
                        </a:rPr>
                        <a:t>&gt;</a:t>
                      </a:r>
                      <a:r>
                        <a:rPr lang="en-US" altLang="zh-CN" sz="2800" u="none" dirty="0" smtClean="0">
                          <a:effectLst/>
                          <a:latin typeface="Times New Roman" panose="02020603050405020304" pitchFamily="18" charset="0"/>
                          <a:ea typeface="宋体" panose="02010600030101010101" pitchFamily="2" charset="-122"/>
                        </a:rPr>
                        <a:t>_________</a:t>
                      </a:r>
                      <a:endParaRPr lang="zh-CN" sz="2800" u="none" dirty="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
        <p:nvSpPr>
          <p:cNvPr id="7" name="矩形 6"/>
          <p:cNvSpPr/>
          <p:nvPr/>
        </p:nvSpPr>
        <p:spPr>
          <a:xfrm>
            <a:off x="3027437" y="5129411"/>
            <a:ext cx="543739"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无</a:t>
            </a:r>
            <a:endParaRPr lang="zh-CN" altLang="en-US" dirty="0">
              <a:solidFill>
                <a:srgbClr val="C00000"/>
              </a:solidFill>
            </a:endParaRPr>
          </a:p>
        </p:txBody>
      </p:sp>
      <p:sp>
        <p:nvSpPr>
          <p:cNvPr id="10" name="矩形 9"/>
          <p:cNvSpPr/>
          <p:nvPr/>
        </p:nvSpPr>
        <p:spPr>
          <a:xfrm>
            <a:off x="7544891" y="5134397"/>
            <a:ext cx="543739"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有</a:t>
            </a:r>
            <a:endParaRPr lang="zh-CN" altLang="en-US" dirty="0">
              <a:solidFill>
                <a:srgbClr val="C00000"/>
              </a:solidFill>
            </a:endParaRPr>
          </a:p>
        </p:txBody>
      </p:sp>
      <p:sp>
        <p:nvSpPr>
          <p:cNvPr id="12" name="矩形 11"/>
          <p:cNvSpPr/>
          <p:nvPr/>
        </p:nvSpPr>
        <p:spPr>
          <a:xfrm>
            <a:off x="6402288" y="5859016"/>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氢键</a:t>
            </a:r>
            <a:endParaRPr lang="zh-CN" altLang="en-US" dirty="0">
              <a:solidFill>
                <a:srgbClr val="C00000"/>
              </a:solidFill>
            </a:endParaRPr>
          </a:p>
        </p:txBody>
      </p:sp>
      <p:sp>
        <p:nvSpPr>
          <p:cNvPr id="14" name="矩形 13"/>
          <p:cNvSpPr/>
          <p:nvPr/>
        </p:nvSpPr>
        <p:spPr>
          <a:xfrm>
            <a:off x="7550199" y="5853336"/>
            <a:ext cx="1620957"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范德华力</a:t>
            </a:r>
            <a:endParaRPr lang="zh-CN" altLang="en-US" dirty="0">
              <a:solidFill>
                <a:srgbClr val="C00000"/>
              </a:solidFill>
            </a:endParaRPr>
          </a:p>
        </p:txBody>
      </p:sp>
    </p:spTree>
    <p:extLst>
      <p:ext uri="{BB962C8B-B14F-4D97-AF65-F5344CB8AC3E}">
        <p14:creationId xmlns:p14="http://schemas.microsoft.com/office/powerpoint/2010/main" val="59811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1018642" y="1287037"/>
            <a:ext cx="10153128" cy="3416320"/>
          </a:xfrm>
          <a:prstGeom prst="rect">
            <a:avLst/>
          </a:prstGeom>
          <a:noFill/>
          <a:ln>
            <a:noFill/>
          </a:ln>
        </p:spPr>
        <p:txBody>
          <a:bodyPr wrap="square">
            <a:spAutoFit/>
          </a:bodyPr>
          <a:lstStyle/>
          <a:p>
            <a:pPr algn="just">
              <a:lnSpc>
                <a:spcPct val="150000"/>
              </a:lnSpc>
              <a:spcAft>
                <a:spcPts val="0"/>
              </a:spcAft>
              <a:tabLst>
                <a:tab pos="2790825" algn="l"/>
                <a:tab pos="4231005" algn="l"/>
              </a:tabLst>
            </a:pPr>
            <a:r>
              <a:rPr lang="en-US" altLang="zh-CN" dirty="0">
                <a:latin typeface="微软雅黑" panose="020B0503020204020204" charset="-122"/>
                <a:ea typeface="微软雅黑" panose="020B0503020204020204" charset="-122"/>
                <a:cs typeface="微软雅黑" panose="020B0503020204020204" charset="-122"/>
              </a:rPr>
              <a:t>1</a:t>
            </a:r>
            <a:r>
              <a:rPr lang="en-US" altLang="zh-CN" kern="100" dirty="0">
                <a:latin typeface="Times New Roman" panose="02020603050405020304" pitchFamily="18" charset="0"/>
                <a:ea typeface="微软雅黑" panose="020B0503020204020204" pitchFamily="34" charset="-122"/>
              </a:rPr>
              <a:t>.</a:t>
            </a:r>
            <a:r>
              <a:rPr lang="zh-CN" altLang="zh-CN" kern="100" dirty="0">
                <a:latin typeface="Times New Roman" panose="02020603050405020304" pitchFamily="18" charset="0"/>
                <a:ea typeface="微软雅黑" panose="020B0503020204020204" pitchFamily="34" charset="-122"/>
              </a:rPr>
              <a:t>理解分子的极性</a:t>
            </a:r>
            <a:r>
              <a:rPr lang="zh-CN" altLang="zh-CN" kern="100" dirty="0" smtClean="0">
                <a:latin typeface="Times New Roman" panose="02020603050405020304" pitchFamily="18" charset="0"/>
                <a:ea typeface="微软雅黑" panose="020B0503020204020204" pitchFamily="34" charset="-122"/>
              </a:rPr>
              <a:t>。</a:t>
            </a:r>
            <a:endParaRPr lang="en-US" altLang="zh-CN" kern="100" dirty="0" smtClean="0">
              <a:latin typeface="Times New Roman" panose="02020603050405020304" pitchFamily="18" charset="0"/>
              <a:ea typeface="微软雅黑" panose="020B0503020204020204" pitchFamily="34" charset="-122"/>
            </a:endParaRPr>
          </a:p>
          <a:p>
            <a:pPr algn="just">
              <a:lnSpc>
                <a:spcPct val="150000"/>
              </a:lnSpc>
              <a:spcAft>
                <a:spcPts val="0"/>
              </a:spcAft>
              <a:tabLst>
                <a:tab pos="2790825" algn="l"/>
                <a:tab pos="4231005" algn="l"/>
              </a:tabLst>
            </a:pPr>
            <a:r>
              <a:rPr lang="en-US" altLang="zh-CN" dirty="0">
                <a:latin typeface="微软雅黑" panose="020B0503020204020204" charset="-122"/>
                <a:ea typeface="微软雅黑" panose="020B0503020204020204" charset="-122"/>
                <a:cs typeface="微软雅黑" panose="020B0503020204020204" charset="-122"/>
              </a:rPr>
              <a:t>2</a:t>
            </a:r>
            <a:r>
              <a:rPr lang="en-US" altLang="zh-CN" kern="100" dirty="0">
                <a:latin typeface="Times New Roman" panose="02020603050405020304" pitchFamily="18" charset="0"/>
                <a:ea typeface="微软雅黑" panose="020B0503020204020204" pitchFamily="34" charset="-122"/>
              </a:rPr>
              <a:t>.</a:t>
            </a:r>
            <a:r>
              <a:rPr lang="zh-CN" altLang="zh-CN" kern="100" dirty="0">
                <a:latin typeface="Times New Roman" panose="02020603050405020304" pitchFamily="18" charset="0"/>
                <a:ea typeface="微软雅黑" panose="020B0503020204020204" pitchFamily="34" charset="-122"/>
              </a:rPr>
              <a:t>掌握范德华力的含义及对物质性质的影响</a:t>
            </a:r>
            <a:r>
              <a:rPr lang="zh-CN" altLang="zh-CN" kern="100" dirty="0" smtClean="0">
                <a:latin typeface="Times New Roman" panose="02020603050405020304" pitchFamily="18" charset="0"/>
                <a:ea typeface="微软雅黑" panose="020B0503020204020204" pitchFamily="34" charset="-122"/>
              </a:rPr>
              <a:t>。</a:t>
            </a:r>
            <a:endParaRPr lang="en-US" altLang="zh-CN" kern="100" dirty="0" smtClean="0">
              <a:latin typeface="Times New Roman" panose="02020603050405020304" pitchFamily="18" charset="0"/>
              <a:ea typeface="微软雅黑" panose="020B0503020204020204" pitchFamily="34" charset="-122"/>
            </a:endParaRPr>
          </a:p>
          <a:p>
            <a:pPr algn="just">
              <a:lnSpc>
                <a:spcPct val="150000"/>
              </a:lnSpc>
              <a:spcAft>
                <a:spcPts val="0"/>
              </a:spcAft>
              <a:tabLst>
                <a:tab pos="2790825" algn="l"/>
                <a:tab pos="4231005" algn="l"/>
              </a:tabLst>
            </a:pPr>
            <a:r>
              <a:rPr lang="en-US" altLang="zh-CN" dirty="0">
                <a:latin typeface="微软雅黑" panose="020B0503020204020204" charset="-122"/>
                <a:ea typeface="微软雅黑" panose="020B0503020204020204" charset="-122"/>
                <a:cs typeface="微软雅黑" panose="020B0503020204020204" charset="-122"/>
              </a:rPr>
              <a:t>3</a:t>
            </a:r>
            <a:r>
              <a:rPr lang="en-US" altLang="zh-CN" kern="100" dirty="0">
                <a:latin typeface="Times New Roman" panose="02020603050405020304" pitchFamily="18" charset="0"/>
                <a:ea typeface="微软雅黑" panose="020B0503020204020204" pitchFamily="34" charset="-122"/>
              </a:rPr>
              <a:t>.</a:t>
            </a:r>
            <a:r>
              <a:rPr lang="zh-CN" altLang="zh-CN" kern="100" dirty="0">
                <a:latin typeface="Times New Roman" panose="02020603050405020304" pitchFamily="18" charset="0"/>
                <a:ea typeface="微软雅黑" panose="020B0503020204020204" pitchFamily="34" charset="-122"/>
              </a:rPr>
              <a:t>理解氢键的含义，能判断哪些物质存在氢键， 并能解释氢键对物质性质的影响</a:t>
            </a:r>
            <a:r>
              <a:rPr lang="zh-CN" altLang="zh-CN" kern="100" dirty="0" smtClean="0">
                <a:latin typeface="Times New Roman" panose="02020603050405020304" pitchFamily="18" charset="0"/>
                <a:ea typeface="微软雅黑" panose="020B0503020204020204" pitchFamily="34" charset="-122"/>
              </a:rPr>
              <a:t>。</a:t>
            </a:r>
            <a:endParaRPr lang="en-US" altLang="zh-CN" kern="100" dirty="0" smtClean="0">
              <a:latin typeface="Times New Roman" panose="02020603050405020304" pitchFamily="18" charset="0"/>
              <a:ea typeface="微软雅黑" panose="020B0503020204020204" pitchFamily="34" charset="-122"/>
            </a:endParaRPr>
          </a:p>
          <a:p>
            <a:pPr algn="just">
              <a:lnSpc>
                <a:spcPct val="150000"/>
              </a:lnSpc>
              <a:spcAft>
                <a:spcPts val="0"/>
              </a:spcAft>
              <a:tabLst>
                <a:tab pos="2790825" algn="l"/>
                <a:tab pos="4231005" algn="l"/>
              </a:tabLst>
            </a:pPr>
            <a:r>
              <a:rPr lang="en-US" altLang="zh-CN" dirty="0">
                <a:latin typeface="微软雅黑" panose="020B0503020204020204" charset="-122"/>
                <a:ea typeface="微软雅黑" panose="020B0503020204020204" charset="-122"/>
                <a:cs typeface="微软雅黑" panose="020B0503020204020204" charset="-122"/>
              </a:rPr>
              <a:t>4</a:t>
            </a:r>
            <a:r>
              <a:rPr lang="en-US" altLang="zh-CN" kern="100" dirty="0">
                <a:latin typeface="Times New Roman" panose="02020603050405020304" pitchFamily="18" charset="0"/>
                <a:ea typeface="微软雅黑" panose="020B0503020204020204" pitchFamily="34" charset="-122"/>
              </a:rPr>
              <a:t>.</a:t>
            </a:r>
            <a:r>
              <a:rPr lang="zh-CN" altLang="zh-CN" kern="100" dirty="0">
                <a:latin typeface="Times New Roman" panose="02020603050405020304" pitchFamily="18" charset="0"/>
                <a:ea typeface="微软雅黑" panose="020B0503020204020204" pitchFamily="34" charset="-122"/>
              </a:rPr>
              <a:t>理解配位键的含义</a:t>
            </a:r>
            <a:r>
              <a:rPr lang="zh-CN" altLang="zh-CN" kern="100" dirty="0" smtClean="0">
                <a:latin typeface="Times New Roman" panose="02020603050405020304" pitchFamily="18" charset="0"/>
                <a:ea typeface="微软雅黑" panose="020B0503020204020204" pitchFamily="34" charset="-122"/>
              </a:rPr>
              <a:t>。</a:t>
            </a:r>
            <a:endParaRPr lang="en-US" altLang="zh-CN" kern="100" dirty="0" smtClean="0">
              <a:latin typeface="Times New Roman" panose="02020603050405020304" pitchFamily="18" charset="0"/>
              <a:ea typeface="微软雅黑" panose="020B0503020204020204" pitchFamily="34" charset="-122"/>
            </a:endParaRPr>
          </a:p>
          <a:p>
            <a:pPr algn="just">
              <a:lnSpc>
                <a:spcPct val="150000"/>
              </a:lnSpc>
              <a:spcAft>
                <a:spcPts val="0"/>
              </a:spcAft>
              <a:tabLst>
                <a:tab pos="2790825" algn="l"/>
                <a:tab pos="4231005" algn="l"/>
              </a:tabLst>
            </a:pPr>
            <a:r>
              <a:rPr lang="en-US" altLang="zh-CN" dirty="0">
                <a:latin typeface="微软雅黑" panose="020B0503020204020204" charset="-122"/>
                <a:ea typeface="微软雅黑" panose="020B0503020204020204" charset="-122"/>
                <a:cs typeface="微软雅黑" panose="020B0503020204020204" charset="-122"/>
              </a:rPr>
              <a:t>5</a:t>
            </a:r>
            <a:r>
              <a:rPr lang="en-US" altLang="zh-CN" kern="100" dirty="0">
                <a:latin typeface="Times New Roman" panose="02020603050405020304" pitchFamily="18" charset="0"/>
                <a:ea typeface="微软雅黑" panose="020B0503020204020204" pitchFamily="34" charset="-122"/>
              </a:rPr>
              <a:t>.</a:t>
            </a:r>
            <a:r>
              <a:rPr lang="zh-CN" altLang="zh-CN" kern="100" dirty="0">
                <a:latin typeface="Times New Roman" panose="02020603050405020304" pitchFamily="18" charset="0"/>
                <a:ea typeface="微软雅黑" panose="020B0503020204020204" pitchFamily="34" charset="-122"/>
              </a:rPr>
              <a:t>了解超分子的概念及主要特征。</a:t>
            </a:r>
            <a:endParaRPr lang="zh-CN" altLang="zh-CN" sz="1050" dirty="0">
              <a:effectLst/>
              <a:latin typeface="Times New Roman" panose="02020603050405020304" pitchFamily="18" charset="0"/>
              <a:ea typeface="宋体" panose="02010600030101010101" pitchFamily="2" charset="-122"/>
            </a:endParaRPr>
          </a:p>
        </p:txBody>
      </p:sp>
      <p:grpSp>
        <p:nvGrpSpPr>
          <p:cNvPr id="2" name="组合 1"/>
          <p:cNvGrpSpPr/>
          <p:nvPr/>
        </p:nvGrpSpPr>
        <p:grpSpPr>
          <a:xfrm>
            <a:off x="0" y="395515"/>
            <a:ext cx="2088189" cy="445770"/>
            <a:chOff x="0" y="395515"/>
            <a:chExt cx="2088189" cy="445770"/>
          </a:xfrm>
        </p:grpSpPr>
        <p:grpSp>
          <p:nvGrpSpPr>
            <p:cNvPr id="3" name="组合 2">
              <a:extLst>
                <a:ext uri="{FF2B5EF4-FFF2-40B4-BE49-F238E27FC236}">
                  <a16:creationId xmlns:a16="http://schemas.microsoft.com/office/drawing/2014/main" xmlns="" id="{573B7AB6-80D8-3647-692B-F92C4D133D3B}"/>
                </a:ext>
              </a:extLst>
            </p:cNvPr>
            <p:cNvGrpSpPr/>
            <p:nvPr/>
          </p:nvGrpSpPr>
          <p:grpSpPr>
            <a:xfrm rot="16200000">
              <a:off x="253897" y="516333"/>
              <a:ext cx="267849" cy="250527"/>
              <a:chOff x="1481" y="412"/>
              <a:chExt cx="1134" cy="1020"/>
            </a:xfrm>
          </p:grpSpPr>
          <p:sp>
            <p:nvSpPr>
              <p:cNvPr id="5" name="L 形 4">
                <a:extLst>
                  <a:ext uri="{FF2B5EF4-FFF2-40B4-BE49-F238E27FC236}">
                    <a16:creationId xmlns:a16="http://schemas.microsoft.com/office/drawing/2014/main" xmlns="" id="{A3D67DD2-B829-F414-A55D-3BB2F8E385FA}"/>
                  </a:ext>
                </a:extLst>
              </p:cNvPr>
              <p:cNvSpPr/>
              <p:nvPr/>
            </p:nvSpPr>
            <p:spPr>
              <a:xfrm>
                <a:off x="1528" y="412"/>
                <a:ext cx="1021" cy="1021"/>
              </a:xfrm>
              <a:prstGeom prst="corner">
                <a:avLst>
                  <a:gd name="adj1" fmla="val 27619"/>
                  <a:gd name="adj2" fmla="val 27619"/>
                </a:avLst>
              </a:prstGeom>
              <a:solidFill>
                <a:schemeClr val="bg1"/>
              </a:solidFill>
              <a:ln>
                <a:solidFill>
                  <a:schemeClr val="bg1">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xmlns="" id="{BB8C77BD-D248-FD24-3C8D-646CFE757797}"/>
                  </a:ext>
                </a:extLst>
              </p:cNvPr>
              <p:cNvSpPr/>
              <p:nvPr/>
            </p:nvSpPr>
            <p:spPr>
              <a:xfrm rot="18900000">
                <a:off x="1481" y="771"/>
                <a:ext cx="1134" cy="283"/>
              </a:xfrm>
              <a:prstGeom prst="rect">
                <a:avLst/>
              </a:prstGeom>
              <a:solidFill>
                <a:schemeClr val="bg1"/>
              </a:solidFill>
              <a:ln>
                <a:solidFill>
                  <a:schemeClr val="bg1">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cxnSp>
          <p:nvCxnSpPr>
            <p:cNvPr id="8" name="直接连接符 7">
              <a:extLst>
                <a:ext uri="{FF2B5EF4-FFF2-40B4-BE49-F238E27FC236}">
                  <a16:creationId xmlns:a16="http://schemas.microsoft.com/office/drawing/2014/main" xmlns="" id="{DFA8F32E-1F2F-301B-0DDD-0635CC9442B5}"/>
                </a:ext>
              </a:extLst>
            </p:cNvPr>
            <p:cNvCxnSpPr/>
            <p:nvPr/>
          </p:nvCxnSpPr>
          <p:spPr>
            <a:xfrm>
              <a:off x="0" y="841267"/>
              <a:ext cx="1918742"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xmlns="" id="{2A5758E7-DFA7-D215-3545-AFF588B20927}"/>
                </a:ext>
              </a:extLst>
            </p:cNvPr>
            <p:cNvSpPr txBox="1"/>
            <p:nvPr/>
          </p:nvSpPr>
          <p:spPr>
            <a:xfrm>
              <a:off x="541964" y="395515"/>
              <a:ext cx="1546225" cy="445770"/>
            </a:xfrm>
            <a:prstGeom prst="rect">
              <a:avLst/>
            </a:prstGeom>
            <a:noFill/>
          </p:spPr>
          <p:txBody>
            <a:bodyPr wrap="square" rtlCol="0">
              <a:noAutofit/>
            </a:bodyPr>
            <a:lstStyle/>
            <a:p>
              <a:r>
                <a:rPr lang="zh-CN" altLang="en-US" dirty="0">
                  <a:effectLst>
                    <a:outerShdw blurRad="25400" dist="25400" dir="2700000" algn="tl">
                      <a:srgbClr val="000000">
                        <a:alpha val="25000"/>
                      </a:srgbClr>
                    </a:outerShdw>
                  </a:effectLst>
                  <a:latin typeface="楷体" panose="02010609060101010101" pitchFamily="49" charset="-122"/>
                  <a:ea typeface="楷体" panose="02010609060101010101" pitchFamily="49" charset="-122"/>
                </a:rPr>
                <a:t>复习目标</a:t>
              </a:r>
              <a:endParaRPr lang="zh-CN" altLang="en-US" sz="1800" dirty="0">
                <a:effectLst>
                  <a:outerShdw blurRad="25400" dist="25400" dir="2700000" algn="tl">
                    <a:srgbClr val="000000">
                      <a:alpha val="25000"/>
                    </a:srgbClr>
                  </a:outerShdw>
                </a:effectLst>
                <a:latin typeface="楷体" panose="02010609060101010101" pitchFamily="49" charset="-122"/>
                <a:ea typeface="楷体" panose="02010609060101010101" pitchFamily="49" charset="-122"/>
                <a:sym typeface="Arial Black" panose="020B0A04020102020204"/>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818289925"/>
              </p:ext>
            </p:extLst>
          </p:nvPr>
        </p:nvGraphicFramePr>
        <p:xfrm>
          <a:off x="533206" y="909514"/>
          <a:ext cx="11124000" cy="4320000"/>
        </p:xfrm>
        <a:graphic>
          <a:graphicData uri="http://schemas.openxmlformats.org/drawingml/2006/table">
            <a:tbl>
              <a:tblPr firstRow="1" firstCol="1" bandRow="1"/>
              <a:tblGrid>
                <a:gridCol w="2105616"/>
                <a:gridCol w="5688632"/>
                <a:gridCol w="3329752"/>
              </a:tblGrid>
              <a:tr h="720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范德华力</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氢键</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60000">
                <a:tc>
                  <a:txBody>
                    <a:bodyPr/>
                    <a:lstStyle/>
                    <a:p>
                      <a:pPr algn="ctr">
                        <a:lnSpc>
                          <a:spcPct val="150000"/>
                        </a:lnSpc>
                        <a:spcAft>
                          <a:spcPts val="0"/>
                        </a:spcAft>
                        <a:tabLst>
                          <a:tab pos="2790825" algn="l"/>
                          <a:tab pos="4231005" algn="l"/>
                        </a:tabLst>
                      </a:pPr>
                      <a:r>
                        <a:rPr lang="zh-CN" sz="2800" dirty="0" smtClean="0">
                          <a:effectLst/>
                          <a:latin typeface="Times New Roman" panose="02020603050405020304" pitchFamily="18" charset="0"/>
                          <a:ea typeface="宋体" panose="02010600030101010101" pitchFamily="2" charset="-122"/>
                        </a:rPr>
                        <a:t>影响其</a:t>
                      </a:r>
                      <a:r>
                        <a:rPr lang="zh-CN" sz="2800" dirty="0">
                          <a:effectLst/>
                          <a:latin typeface="Times New Roman" panose="02020603050405020304" pitchFamily="18" charset="0"/>
                          <a:ea typeface="宋体" panose="02010600030101010101" pitchFamily="2" charset="-122"/>
                        </a:rPr>
                        <a:t>强</a:t>
                      </a:r>
                    </a:p>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度</a:t>
                      </a:r>
                      <a:r>
                        <a:rPr lang="zh-CN" sz="2800" dirty="0" smtClean="0">
                          <a:effectLst/>
                          <a:latin typeface="Times New Roman" panose="02020603050405020304" pitchFamily="18" charset="0"/>
                          <a:ea typeface="宋体" panose="02010600030101010101" pitchFamily="2" charset="-122"/>
                        </a:rPr>
                        <a:t>的因素</a:t>
                      </a:r>
                      <a:endParaRPr lang="zh-CN" sz="2800" dirty="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sz="2800" dirty="0">
                          <a:effectLst/>
                          <a:latin typeface="宋体" panose="02010600030101010101" pitchFamily="2" charset="-122"/>
                          <a:ea typeface="宋体" panose="02010600030101010101" pitchFamily="2" charset="-122"/>
                        </a:rPr>
                        <a:t>①</a:t>
                      </a:r>
                      <a:r>
                        <a:rPr lang="zh-CN" sz="2800" dirty="0">
                          <a:effectLst/>
                          <a:latin typeface="Times New Roman" panose="02020603050405020304" pitchFamily="18" charset="0"/>
                          <a:ea typeface="宋体" panose="02010600030101010101" pitchFamily="2" charset="-122"/>
                        </a:rPr>
                        <a:t>组成和结构相似的物质，相对分子</a:t>
                      </a:r>
                      <a:r>
                        <a:rPr lang="zh-CN" sz="2800" dirty="0" smtClean="0">
                          <a:effectLst/>
                          <a:latin typeface="Times New Roman" panose="02020603050405020304" pitchFamily="18" charset="0"/>
                          <a:ea typeface="宋体" panose="02010600030101010101" pitchFamily="2" charset="-122"/>
                        </a:rPr>
                        <a:t>质量</a:t>
                      </a: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范德华力越大；</a:t>
                      </a:r>
                    </a:p>
                    <a:p>
                      <a:pPr marL="72000" algn="l">
                        <a:lnSpc>
                          <a:spcPct val="150000"/>
                        </a:lnSpc>
                        <a:spcAft>
                          <a:spcPts val="0"/>
                        </a:spcAft>
                        <a:tabLst>
                          <a:tab pos="2790825" algn="l"/>
                          <a:tab pos="4231005" algn="l"/>
                        </a:tabLst>
                      </a:pPr>
                      <a:r>
                        <a:rPr lang="en-US" sz="2800" dirty="0">
                          <a:effectLst/>
                          <a:latin typeface="宋体" panose="02010600030101010101" pitchFamily="2" charset="-122"/>
                          <a:ea typeface="宋体" panose="02010600030101010101" pitchFamily="2" charset="-122"/>
                        </a:rPr>
                        <a:t>②</a:t>
                      </a:r>
                      <a:r>
                        <a:rPr lang="zh-CN" sz="2800" dirty="0">
                          <a:effectLst/>
                          <a:latin typeface="Times New Roman" panose="02020603050405020304" pitchFamily="18" charset="0"/>
                          <a:ea typeface="宋体" panose="02010600030101010101" pitchFamily="2" charset="-122"/>
                        </a:rPr>
                        <a:t>分子的</a:t>
                      </a:r>
                      <a:r>
                        <a:rPr lang="zh-CN" sz="2800" dirty="0" smtClean="0">
                          <a:effectLst/>
                          <a:latin typeface="Times New Roman" panose="02020603050405020304" pitchFamily="18" charset="0"/>
                          <a:ea typeface="宋体" panose="02010600030101010101" pitchFamily="2" charset="-122"/>
                        </a:rPr>
                        <a:t>极性</a:t>
                      </a: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范德华力越大</a:t>
                      </a:r>
                    </a:p>
                  </a:txBody>
                  <a:tcPr marL="3729" marR="3729"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X</a:t>
                      </a:r>
                      <a:r>
                        <a:rPr lang="en-US" sz="2800" dirty="0">
                          <a:effectLst/>
                          <a:latin typeface="宋体" panose="02010600030101010101" pitchFamily="2" charset="-122"/>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H</a:t>
                      </a:r>
                      <a:r>
                        <a:rPr lang="en-US" sz="2800" dirty="0">
                          <a:effectLst/>
                          <a:latin typeface="宋体" panose="02010600030101010101" pitchFamily="2" charset="-122"/>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Y</a:t>
                      </a:r>
                      <a:r>
                        <a:rPr lang="zh-CN" sz="2800" dirty="0">
                          <a:effectLst/>
                          <a:latin typeface="Times New Roman" panose="02020603050405020304" pitchFamily="18" charset="0"/>
                          <a:ea typeface="宋体" panose="02010600030101010101" pitchFamily="2" charset="-122"/>
                        </a:rPr>
                        <a:t>强弱与</a:t>
                      </a:r>
                      <a:r>
                        <a:rPr lang="en-US" sz="2800" dirty="0">
                          <a:effectLst/>
                          <a:latin typeface="Times New Roman" panose="02020603050405020304" pitchFamily="18" charset="0"/>
                          <a:ea typeface="宋体" panose="02010600030101010101" pitchFamily="2" charset="-122"/>
                        </a:rPr>
                        <a:t>X</a:t>
                      </a:r>
                      <a:r>
                        <a:rPr lang="zh-CN" sz="2800" dirty="0">
                          <a:effectLst/>
                          <a:latin typeface="Times New Roman" panose="02020603050405020304" pitchFamily="18" charset="0"/>
                          <a:ea typeface="宋体" panose="02010600030101010101" pitchFamily="2" charset="-122"/>
                        </a:rPr>
                        <a:t>和</a:t>
                      </a:r>
                      <a:r>
                        <a:rPr lang="en-US" sz="2800" dirty="0">
                          <a:effectLst/>
                          <a:latin typeface="Times New Roman" panose="02020603050405020304" pitchFamily="18" charset="0"/>
                          <a:ea typeface="宋体" panose="02010600030101010101" pitchFamily="2" charset="-122"/>
                        </a:rPr>
                        <a:t>Y</a:t>
                      </a:r>
                      <a:r>
                        <a:rPr lang="zh-CN" sz="2800" dirty="0">
                          <a:effectLst/>
                          <a:latin typeface="Times New Roman" panose="02020603050405020304" pitchFamily="18" charset="0"/>
                          <a:ea typeface="宋体" panose="02010600030101010101" pitchFamily="2" charset="-122"/>
                        </a:rPr>
                        <a:t>的电负性有关</a:t>
                      </a:r>
                    </a:p>
                  </a:txBody>
                  <a:tcPr marL="3729" marR="3729"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对物质性</a:t>
                      </a:r>
                    </a:p>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质的影响</a:t>
                      </a: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主要影响物理性质</a:t>
                      </a:r>
                      <a:r>
                        <a:rPr lang="en-US" sz="2800" dirty="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如熔、沸点</a:t>
                      </a:r>
                      <a:r>
                        <a:rPr lang="en-US" sz="2800" dirty="0">
                          <a:effectLst/>
                          <a:latin typeface="Times New Roman" panose="02020603050405020304" pitchFamily="18" charset="0"/>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4084" marR="4084" marT="4084" marB="40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
        <p:nvSpPr>
          <p:cNvPr id="3" name="矩形 2"/>
          <p:cNvSpPr/>
          <p:nvPr/>
        </p:nvSpPr>
        <p:spPr>
          <a:xfrm>
            <a:off x="3800475" y="2465115"/>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越大</a:t>
            </a:r>
            <a:endParaRPr lang="zh-CN" altLang="en-US" dirty="0">
              <a:solidFill>
                <a:srgbClr val="C00000"/>
              </a:solidFill>
            </a:endParaRPr>
          </a:p>
        </p:txBody>
      </p:sp>
      <p:sp>
        <p:nvSpPr>
          <p:cNvPr id="5" name="矩形 4"/>
          <p:cNvSpPr/>
          <p:nvPr/>
        </p:nvSpPr>
        <p:spPr>
          <a:xfrm>
            <a:off x="4861545" y="3094137"/>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越大</a:t>
            </a:r>
            <a:endParaRPr lang="zh-CN" altLang="en-US" sz="2800" dirty="0">
              <a:solidFill>
                <a:srgbClr val="C00000"/>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7535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1173734"/>
            <a:ext cx="11412000" cy="65684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氢键的表示方法</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以</a:t>
            </a:r>
            <a:r>
              <a:rPr lang="en-US" altLang="zh-CN" sz="2800" dirty="0">
                <a:latin typeface="Times New Roman" panose="02020603050405020304" pitchFamily="18" charset="0"/>
                <a:ea typeface="宋体" panose="02010600030101010101" pitchFamily="2" charset="-122"/>
              </a:rPr>
              <a:t>HF</a:t>
            </a:r>
            <a:r>
              <a:rPr lang="zh-CN" altLang="zh-CN" sz="2800" dirty="0">
                <a:latin typeface="Times New Roman" panose="02020603050405020304" pitchFamily="18" charset="0"/>
                <a:ea typeface="宋体" panose="02010600030101010101" pitchFamily="2" charset="-122"/>
              </a:rPr>
              <a:t>分子间氢键为例</a:t>
            </a:r>
            <a:r>
              <a:rPr lang="en-US"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3" name="image159.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0376" y="2024554"/>
            <a:ext cx="3349661" cy="1549256"/>
          </a:xfrm>
          <a:prstGeom prst="rect">
            <a:avLst/>
          </a:prstGeom>
          <a:noFill/>
          <a:ln>
            <a:noFill/>
          </a:ln>
        </p:spPr>
      </p:pic>
    </p:spTree>
    <p:extLst>
      <p:ext uri="{BB962C8B-B14F-4D97-AF65-F5344CB8AC3E}">
        <p14:creationId xmlns:p14="http://schemas.microsoft.com/office/powerpoint/2010/main" val="28315101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971644"/>
            <a:ext cx="11412000" cy="397031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分子的溶解性</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规律</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非极性溶质一般能溶</a:t>
            </a:r>
            <a:r>
              <a:rPr lang="zh-CN" altLang="zh-CN" sz="2800" dirty="0" smtClean="0">
                <a:latin typeface="Times New Roman" panose="02020603050405020304" pitchFamily="18" charset="0"/>
                <a:ea typeface="宋体" panose="02010600030101010101" pitchFamily="2" charset="-122"/>
              </a:rPr>
              <a:t>于</a:t>
            </a:r>
            <a:r>
              <a:rPr lang="en-US" altLang="zh-CN" sz="2800" dirty="0" smtClean="0">
                <a:latin typeface="Times New Roman" panose="02020603050405020304" pitchFamily="18" charset="0"/>
                <a:ea typeface="宋体" panose="02010600030101010101" pitchFamily="2" charset="-122"/>
              </a:rPr>
              <a:t>_______</a:t>
            </a:r>
            <a:r>
              <a:rPr lang="zh-CN" altLang="zh-CN" sz="2800" dirty="0" smtClean="0">
                <a:latin typeface="Times New Roman" panose="02020603050405020304" pitchFamily="18" charset="0"/>
                <a:ea typeface="宋体" panose="02010600030101010101" pitchFamily="2" charset="-122"/>
              </a:rPr>
              <a:t>溶剂</a:t>
            </a:r>
            <a:r>
              <a:rPr lang="zh-CN" altLang="zh-CN" sz="2800" dirty="0">
                <a:latin typeface="Times New Roman" panose="02020603050405020304" pitchFamily="18" charset="0"/>
                <a:ea typeface="宋体" panose="02010600030101010101" pitchFamily="2" charset="-122"/>
              </a:rPr>
              <a:t>，极性溶质一般能溶</a:t>
            </a:r>
            <a:r>
              <a:rPr lang="zh-CN" altLang="zh-CN" sz="2800" dirty="0" smtClean="0">
                <a:latin typeface="Times New Roman" panose="02020603050405020304" pitchFamily="18" charset="0"/>
                <a:ea typeface="宋体" panose="02010600030101010101" pitchFamily="2" charset="-122"/>
              </a:rPr>
              <a:t>于</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溶剂</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②</a:t>
            </a:r>
            <a:r>
              <a:rPr lang="zh-CN" altLang="zh-CN" sz="2800" dirty="0">
                <a:latin typeface="Times New Roman" panose="02020603050405020304" pitchFamily="18" charset="0"/>
                <a:ea typeface="宋体" panose="02010600030101010101" pitchFamily="2" charset="-122"/>
              </a:rPr>
              <a:t>分子结构相似的物质易互溶。</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氢键对分子溶解性的影响</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若溶剂和溶质分子之间可以形成氢键，则溶质的</a:t>
            </a:r>
            <a:r>
              <a:rPr lang="zh-CN" altLang="zh-CN" sz="2800" dirty="0" smtClean="0">
                <a:latin typeface="Times New Roman" panose="02020603050405020304" pitchFamily="18" charset="0"/>
                <a:ea typeface="宋体" panose="02010600030101010101" pitchFamily="2" charset="-122"/>
              </a:rPr>
              <a:t>溶解度</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2" name="矩形 1"/>
          <p:cNvSpPr/>
          <p:nvPr/>
        </p:nvSpPr>
        <p:spPr>
          <a:xfrm>
            <a:off x="4454232" y="2369953"/>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非极性</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3" name="矩形 2"/>
          <p:cNvSpPr/>
          <p:nvPr/>
        </p:nvSpPr>
        <p:spPr>
          <a:xfrm>
            <a:off x="10065171" y="2360314"/>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极性</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4" name="矩形 3"/>
          <p:cNvSpPr/>
          <p:nvPr/>
        </p:nvSpPr>
        <p:spPr>
          <a:xfrm>
            <a:off x="9028484" y="4280261"/>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增大</a:t>
            </a:r>
            <a:endParaRPr lang="zh-CN" altLang="en-US" sz="2800" dirty="0">
              <a:solidFill>
                <a:srgbClr val="C00000"/>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24248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2" name="组合 1"/>
          <p:cNvGrpSpPr/>
          <p:nvPr/>
        </p:nvGrpSpPr>
        <p:grpSpPr>
          <a:xfrm>
            <a:off x="0" y="0"/>
            <a:ext cx="12189600" cy="621848"/>
            <a:chOff x="0" y="0"/>
            <a:chExt cx="12189600" cy="621848"/>
          </a:xfrm>
        </p:grpSpPr>
        <p:sp>
          <p:nvSpPr>
            <p:cNvPr id="17" name="矩形 16">
              <a:extLst>
                <a:ext uri="{FF2B5EF4-FFF2-40B4-BE49-F238E27FC236}">
                  <a16:creationId xmlns:a16="http://schemas.microsoft.com/office/drawing/2014/main" xmlns="" id="{B2C540D4-1678-2E77-B838-0A7D919F1CF6}"/>
                </a:ext>
              </a:extLst>
            </p:cNvPr>
            <p:cNvSpPr/>
            <p:nvPr/>
          </p:nvSpPr>
          <p:spPr>
            <a:xfrm>
              <a:off x="0" y="0"/>
              <a:ext cx="12189600" cy="556170"/>
            </a:xfrm>
            <a:prstGeom prst="rect">
              <a:avLst/>
            </a:prstGeom>
            <a:gradFill>
              <a:gsLst>
                <a:gs pos="61458">
                  <a:srgbClr val="2F5597"/>
                </a:gs>
                <a:gs pos="39434">
                  <a:srgbClr val="2F5597"/>
                </a:gs>
                <a:gs pos="52300">
                  <a:srgbClr val="2F5597"/>
                </a:gs>
                <a:gs pos="0">
                  <a:schemeClr val="accent1">
                    <a:lumMod val="20000"/>
                    <a:lumOff val="80000"/>
                  </a:schemeClr>
                </a:gs>
                <a:gs pos="100000">
                  <a:schemeClr val="bg1"/>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宋体" panose="02010600030101010101" pitchFamily="2" charset="-122"/>
                <a:ea typeface="宋体" panose="02010600030101010101" pitchFamily="2" charset="-122"/>
              </a:endParaRPr>
            </a:p>
          </p:txBody>
        </p:sp>
        <p:cxnSp>
          <p:nvCxnSpPr>
            <p:cNvPr id="18" name="直接连接符 17">
              <a:extLst>
                <a:ext uri="{FF2B5EF4-FFF2-40B4-BE49-F238E27FC236}">
                  <a16:creationId xmlns:a16="http://schemas.microsoft.com/office/drawing/2014/main" xmlns="" id="{321DBB2E-D9B1-DC16-8E51-37013CD31458}"/>
                </a:ext>
              </a:extLst>
            </p:cNvPr>
            <p:cNvCxnSpPr/>
            <p:nvPr/>
          </p:nvCxnSpPr>
          <p:spPr>
            <a:xfrm>
              <a:off x="0" y="621848"/>
              <a:ext cx="12189600" cy="0"/>
            </a:xfrm>
            <a:prstGeom prst="line">
              <a:avLst/>
            </a:prstGeom>
            <a:ln>
              <a:gradFill>
                <a:gsLst>
                  <a:gs pos="0">
                    <a:srgbClr val="004BFF"/>
                  </a:gs>
                  <a:gs pos="100000">
                    <a:schemeClr val="accent1">
                      <a:lumMod val="20000"/>
                      <a:lumOff val="80000"/>
                    </a:schemeClr>
                  </a:gs>
                </a:gsLst>
                <a:lin ang="10800000" scaled="0"/>
              </a:gradFill>
            </a:ln>
          </p:spPr>
          <p:style>
            <a:lnRef idx="2">
              <a:schemeClr val="accent1"/>
            </a:lnRef>
            <a:fillRef idx="0">
              <a:srgbClr val="FFFFFF"/>
            </a:fillRef>
            <a:effectRef idx="0">
              <a:srgbClr val="FFFFFF"/>
            </a:effectRef>
            <a:fontRef idx="minor">
              <a:schemeClr val="tx1"/>
            </a:fontRef>
          </p:style>
        </p:cxnSp>
        <p:grpSp>
          <p:nvGrpSpPr>
            <p:cNvPr id="8" name="组合 7"/>
            <p:cNvGrpSpPr/>
            <p:nvPr/>
          </p:nvGrpSpPr>
          <p:grpSpPr>
            <a:xfrm>
              <a:off x="4543751" y="113868"/>
              <a:ext cx="3102910" cy="342561"/>
              <a:chOff x="4547054" y="113868"/>
              <a:chExt cx="3102910" cy="342561"/>
            </a:xfrm>
          </p:grpSpPr>
          <p:sp>
            <p:nvSpPr>
              <p:cNvPr id="5" name="shape40">
                <a:extLst>
                  <a:ext uri="{FF2B5EF4-FFF2-40B4-BE49-F238E27FC236}">
                    <a16:creationId xmlns:a16="http://schemas.microsoft.com/office/drawing/2014/main" xmlns="" id="{3CF26D63-146B-30F5-8C7F-6FE2E91558E8}"/>
                  </a:ext>
                </a:extLst>
              </p:cNvPr>
              <p:cNvSpPr/>
              <p:nvPr/>
            </p:nvSpPr>
            <p:spPr>
              <a:xfrm rot="16200000">
                <a:off x="4631654" y="173785"/>
                <a:ext cx="10800" cy="180000"/>
              </a:xfrm>
              <a:prstGeom prst="rect">
                <a:avLst/>
              </a:prstGeom>
              <a:solidFill>
                <a:schemeClr val="lt1">
                  <a:lumMod val="100000"/>
                </a:schemeClr>
              </a:solidFill>
              <a:ln w="12700" cap="rnd">
                <a:noFill/>
              </a:ln>
            </p:spPr>
            <p:txBody>
              <a:bodyPr vertOverflow="clip" horzOverflow="clip" rtlCol="0" anchor="ctr"/>
              <a:lstStyle/>
              <a:p>
                <a:pPr algn="ctr"/>
                <a:endParaRPr dirty="0"/>
              </a:p>
            </p:txBody>
          </p:sp>
          <p:sp>
            <p:nvSpPr>
              <p:cNvPr id="6" name="shape40">
                <a:extLst>
                  <a:ext uri="{FF2B5EF4-FFF2-40B4-BE49-F238E27FC236}">
                    <a16:creationId xmlns:a16="http://schemas.microsoft.com/office/drawing/2014/main" xmlns="" id="{B8FDE3E1-031A-66B6-A876-0001DD55A7F1}"/>
                  </a:ext>
                </a:extLst>
              </p:cNvPr>
              <p:cNvSpPr/>
              <p:nvPr/>
            </p:nvSpPr>
            <p:spPr>
              <a:xfrm rot="16200000">
                <a:off x="7554564" y="173785"/>
                <a:ext cx="10800" cy="180000"/>
              </a:xfrm>
              <a:prstGeom prst="rect">
                <a:avLst/>
              </a:prstGeom>
              <a:solidFill>
                <a:schemeClr val="lt1">
                  <a:lumMod val="100000"/>
                </a:schemeClr>
              </a:solidFill>
              <a:ln w="12700" cap="rnd">
                <a:noFill/>
              </a:ln>
            </p:spPr>
            <p:txBody>
              <a:bodyPr vertOverflow="clip" horzOverflow="clip" rtlCol="0" anchor="ctr"/>
              <a:lstStyle/>
              <a:p>
                <a:pPr algn="ctr"/>
                <a:endParaRPr dirty="0"/>
              </a:p>
            </p:txBody>
          </p:sp>
          <p:sp>
            <p:nvSpPr>
              <p:cNvPr id="16" name="任意多边形 15"/>
              <p:cNvSpPr/>
              <p:nvPr/>
            </p:nvSpPr>
            <p:spPr>
              <a:xfrm>
                <a:off x="4947759" y="113868"/>
                <a:ext cx="2294893" cy="342561"/>
              </a:xfrm>
              <a:custGeom>
                <a:avLst/>
                <a:gdLst/>
                <a:ahLst/>
                <a:cxnLst/>
                <a:rect l="l" t="t" r="r" b="b"/>
                <a:pathLst>
                  <a:path w="2294893" h="342561">
                    <a:moveTo>
                      <a:pt x="1617143" y="202383"/>
                    </a:moveTo>
                    <a:lnTo>
                      <a:pt x="1617143" y="241264"/>
                    </a:lnTo>
                    <a:lnTo>
                      <a:pt x="1711230" y="241264"/>
                    </a:lnTo>
                    <a:lnTo>
                      <a:pt x="1711230" y="202383"/>
                    </a:lnTo>
                    <a:close/>
                    <a:moveTo>
                      <a:pt x="1767808" y="171059"/>
                    </a:moveTo>
                    <a:lnTo>
                      <a:pt x="1808875" y="182338"/>
                    </a:lnTo>
                    <a:lnTo>
                      <a:pt x="1808875" y="193012"/>
                    </a:lnTo>
                    <a:lnTo>
                      <a:pt x="1795737" y="198848"/>
                    </a:lnTo>
                    <a:lnTo>
                      <a:pt x="1795737" y="242567"/>
                    </a:lnTo>
                    <a:cubicBezTo>
                      <a:pt x="1795132" y="241916"/>
                      <a:pt x="1799434" y="240055"/>
                      <a:pt x="1808643" y="236986"/>
                    </a:cubicBezTo>
                    <a:cubicBezTo>
                      <a:pt x="1831339" y="228475"/>
                      <a:pt x="1848710" y="221211"/>
                      <a:pt x="1860756" y="215196"/>
                    </a:cubicBezTo>
                    <a:cubicBezTo>
                      <a:pt x="1865872" y="212638"/>
                      <a:pt x="1871709" y="209018"/>
                      <a:pt x="1878267" y="204336"/>
                    </a:cubicBezTo>
                    <a:cubicBezTo>
                      <a:pt x="1879414" y="203189"/>
                      <a:pt x="1881615" y="201337"/>
                      <a:pt x="1884871" y="198779"/>
                    </a:cubicBezTo>
                    <a:lnTo>
                      <a:pt x="1908102" y="225358"/>
                    </a:lnTo>
                    <a:lnTo>
                      <a:pt x="1902753" y="233986"/>
                    </a:lnTo>
                    <a:lnTo>
                      <a:pt x="1886522" y="231056"/>
                    </a:lnTo>
                    <a:cubicBezTo>
                      <a:pt x="1860012" y="241598"/>
                      <a:pt x="1829750" y="251465"/>
                      <a:pt x="1795737" y="260659"/>
                    </a:cubicBezTo>
                    <a:lnTo>
                      <a:pt x="1795737" y="298098"/>
                    </a:lnTo>
                    <a:cubicBezTo>
                      <a:pt x="1794760" y="302904"/>
                      <a:pt x="1799209" y="305315"/>
                      <a:pt x="1809085" y="305330"/>
                    </a:cubicBezTo>
                    <a:lnTo>
                      <a:pt x="1874127" y="305330"/>
                    </a:lnTo>
                    <a:cubicBezTo>
                      <a:pt x="1884654" y="305315"/>
                      <a:pt x="1891057" y="302454"/>
                      <a:pt x="1893335" y="296749"/>
                    </a:cubicBezTo>
                    <a:lnTo>
                      <a:pt x="1902893" y="257147"/>
                    </a:lnTo>
                    <a:lnTo>
                      <a:pt x="1919776" y="260868"/>
                    </a:lnTo>
                    <a:lnTo>
                      <a:pt x="1915381" y="288285"/>
                    </a:lnTo>
                    <a:cubicBezTo>
                      <a:pt x="1915381" y="295292"/>
                      <a:pt x="1916636" y="300044"/>
                      <a:pt x="1919148" y="302540"/>
                    </a:cubicBezTo>
                    <a:cubicBezTo>
                      <a:pt x="1922481" y="307919"/>
                      <a:pt x="1921760" y="313345"/>
                      <a:pt x="1916985" y="318818"/>
                    </a:cubicBezTo>
                    <a:cubicBezTo>
                      <a:pt x="1909342" y="326476"/>
                      <a:pt x="1896134" y="330306"/>
                      <a:pt x="1877360" y="330306"/>
                    </a:cubicBezTo>
                    <a:lnTo>
                      <a:pt x="1804550" y="330306"/>
                    </a:lnTo>
                    <a:cubicBezTo>
                      <a:pt x="1780056" y="331282"/>
                      <a:pt x="1768297" y="321515"/>
                      <a:pt x="1769273" y="301005"/>
                    </a:cubicBezTo>
                    <a:lnTo>
                      <a:pt x="1769273" y="209080"/>
                    </a:lnTo>
                    <a:cubicBezTo>
                      <a:pt x="1769273" y="200554"/>
                      <a:pt x="1768785" y="187880"/>
                      <a:pt x="1767808" y="171059"/>
                    </a:cubicBezTo>
                    <a:close/>
                    <a:moveTo>
                      <a:pt x="332608" y="156828"/>
                    </a:moveTo>
                    <a:lnTo>
                      <a:pt x="365327" y="185570"/>
                    </a:lnTo>
                    <a:lnTo>
                      <a:pt x="362908" y="196430"/>
                    </a:lnTo>
                    <a:lnTo>
                      <a:pt x="252985" y="196430"/>
                    </a:lnTo>
                    <a:lnTo>
                      <a:pt x="252985" y="238288"/>
                    </a:lnTo>
                    <a:lnTo>
                      <a:pt x="298424" y="238288"/>
                    </a:lnTo>
                    <a:lnTo>
                      <a:pt x="314818" y="217824"/>
                    </a:lnTo>
                    <a:lnTo>
                      <a:pt x="347816" y="245032"/>
                    </a:lnTo>
                    <a:lnTo>
                      <a:pt x="345397" y="255961"/>
                    </a:lnTo>
                    <a:lnTo>
                      <a:pt x="252985" y="255961"/>
                    </a:lnTo>
                    <a:lnTo>
                      <a:pt x="252985" y="301610"/>
                    </a:lnTo>
                    <a:cubicBezTo>
                      <a:pt x="279324" y="305129"/>
                      <a:pt x="316771" y="304447"/>
                      <a:pt x="365327" y="299563"/>
                    </a:cubicBezTo>
                    <a:lnTo>
                      <a:pt x="365327" y="313237"/>
                    </a:lnTo>
                    <a:cubicBezTo>
                      <a:pt x="355017" y="316322"/>
                      <a:pt x="348808" y="321531"/>
                      <a:pt x="346700" y="328864"/>
                    </a:cubicBezTo>
                    <a:cubicBezTo>
                      <a:pt x="288564" y="329871"/>
                      <a:pt x="247233" y="326949"/>
                      <a:pt x="222707" y="320097"/>
                    </a:cubicBezTo>
                    <a:cubicBezTo>
                      <a:pt x="195515" y="314051"/>
                      <a:pt x="173796" y="301424"/>
                      <a:pt x="157548" y="282215"/>
                    </a:cubicBezTo>
                    <a:cubicBezTo>
                      <a:pt x="147394" y="303811"/>
                      <a:pt x="127760" y="322787"/>
                      <a:pt x="98645" y="339142"/>
                    </a:cubicBezTo>
                    <a:lnTo>
                      <a:pt x="87878" y="325864"/>
                    </a:lnTo>
                    <a:cubicBezTo>
                      <a:pt x="119148" y="302718"/>
                      <a:pt x="139092" y="273022"/>
                      <a:pt x="147712" y="236776"/>
                    </a:cubicBezTo>
                    <a:cubicBezTo>
                      <a:pt x="150626" y="228017"/>
                      <a:pt x="152084" y="216917"/>
                      <a:pt x="152084" y="203476"/>
                    </a:cubicBezTo>
                    <a:lnTo>
                      <a:pt x="193128" y="214801"/>
                    </a:lnTo>
                    <a:lnTo>
                      <a:pt x="191105" y="229102"/>
                    </a:lnTo>
                    <a:lnTo>
                      <a:pt x="177989" y="232009"/>
                    </a:lnTo>
                    <a:cubicBezTo>
                      <a:pt x="176284" y="243047"/>
                      <a:pt x="172571" y="253915"/>
                      <a:pt x="166850" y="264612"/>
                    </a:cubicBezTo>
                    <a:cubicBezTo>
                      <a:pt x="181377" y="280564"/>
                      <a:pt x="201267" y="291726"/>
                      <a:pt x="226521" y="298098"/>
                    </a:cubicBezTo>
                    <a:lnTo>
                      <a:pt x="226521" y="196430"/>
                    </a:lnTo>
                    <a:lnTo>
                      <a:pt x="115621" y="196430"/>
                    </a:lnTo>
                    <a:lnTo>
                      <a:pt x="115621" y="178757"/>
                    </a:lnTo>
                    <a:lnTo>
                      <a:pt x="313120" y="178757"/>
                    </a:lnTo>
                    <a:close/>
                    <a:moveTo>
                      <a:pt x="1617143" y="148805"/>
                    </a:moveTo>
                    <a:lnTo>
                      <a:pt x="1617143" y="184710"/>
                    </a:lnTo>
                    <a:lnTo>
                      <a:pt x="1711230" y="184710"/>
                    </a:lnTo>
                    <a:lnTo>
                      <a:pt x="1711230" y="148805"/>
                    </a:lnTo>
                    <a:close/>
                    <a:moveTo>
                      <a:pt x="1594447" y="115040"/>
                    </a:moveTo>
                    <a:lnTo>
                      <a:pt x="1618864" y="131132"/>
                    </a:lnTo>
                    <a:lnTo>
                      <a:pt x="1708626" y="131132"/>
                    </a:lnTo>
                    <a:lnTo>
                      <a:pt x="1721881" y="115040"/>
                    </a:lnTo>
                    <a:lnTo>
                      <a:pt x="1750833" y="134503"/>
                    </a:lnTo>
                    <a:lnTo>
                      <a:pt x="1750833" y="145549"/>
                    </a:lnTo>
                    <a:lnTo>
                      <a:pt x="1737694" y="152874"/>
                    </a:lnTo>
                    <a:lnTo>
                      <a:pt x="1737694" y="279285"/>
                    </a:lnTo>
                    <a:cubicBezTo>
                      <a:pt x="1737694" y="294757"/>
                      <a:pt x="1738151" y="304299"/>
                      <a:pt x="1739066" y="307912"/>
                    </a:cubicBezTo>
                    <a:cubicBezTo>
                      <a:pt x="1741066" y="325383"/>
                      <a:pt x="1727408" y="336297"/>
                      <a:pt x="1698092" y="340654"/>
                    </a:cubicBezTo>
                    <a:cubicBezTo>
                      <a:pt x="1699068" y="331367"/>
                      <a:pt x="1688852" y="324810"/>
                      <a:pt x="1667442" y="320980"/>
                    </a:cubicBezTo>
                    <a:lnTo>
                      <a:pt x="1667442" y="305470"/>
                    </a:lnTo>
                    <a:cubicBezTo>
                      <a:pt x="1701502" y="313252"/>
                      <a:pt x="1716098" y="313655"/>
                      <a:pt x="1711230" y="306679"/>
                    </a:cubicBezTo>
                    <a:lnTo>
                      <a:pt x="1711230" y="258938"/>
                    </a:lnTo>
                    <a:lnTo>
                      <a:pt x="1617143" y="258938"/>
                    </a:lnTo>
                    <a:lnTo>
                      <a:pt x="1617143" y="334096"/>
                    </a:lnTo>
                    <a:cubicBezTo>
                      <a:pt x="1611283" y="338468"/>
                      <a:pt x="1602469" y="340654"/>
                      <a:pt x="1590703" y="340654"/>
                    </a:cubicBezTo>
                    <a:cubicBezTo>
                      <a:pt x="1590703" y="330716"/>
                      <a:pt x="1591191" y="320391"/>
                      <a:pt x="1592168" y="309679"/>
                    </a:cubicBezTo>
                    <a:cubicBezTo>
                      <a:pt x="1592168" y="303044"/>
                      <a:pt x="1592168" y="297780"/>
                      <a:pt x="1592168" y="293889"/>
                    </a:cubicBezTo>
                    <a:lnTo>
                      <a:pt x="1592168" y="156130"/>
                    </a:lnTo>
                    <a:cubicBezTo>
                      <a:pt x="1592168" y="145821"/>
                      <a:pt x="1591199" y="133907"/>
                      <a:pt x="1589261" y="120388"/>
                    </a:cubicBezTo>
                    <a:close/>
                    <a:moveTo>
                      <a:pt x="1443907" y="114574"/>
                    </a:moveTo>
                    <a:lnTo>
                      <a:pt x="1443907" y="144526"/>
                    </a:lnTo>
                    <a:lnTo>
                      <a:pt x="1481416" y="144526"/>
                    </a:lnTo>
                    <a:lnTo>
                      <a:pt x="1481416" y="114574"/>
                    </a:lnTo>
                    <a:close/>
                    <a:moveTo>
                      <a:pt x="184524" y="98203"/>
                    </a:moveTo>
                    <a:lnTo>
                      <a:pt x="184524" y="128155"/>
                    </a:lnTo>
                    <a:lnTo>
                      <a:pt x="297959" y="128155"/>
                    </a:lnTo>
                    <a:lnTo>
                      <a:pt x="297959" y="98203"/>
                    </a:lnTo>
                    <a:close/>
                    <a:moveTo>
                      <a:pt x="1292517" y="75856"/>
                    </a:moveTo>
                    <a:lnTo>
                      <a:pt x="1294265" y="77414"/>
                    </a:lnTo>
                    <a:lnTo>
                      <a:pt x="1289265" y="86297"/>
                    </a:lnTo>
                    <a:lnTo>
                      <a:pt x="1212456" y="86297"/>
                    </a:lnTo>
                    <a:cubicBezTo>
                      <a:pt x="1208906" y="94273"/>
                      <a:pt x="1204679" y="102761"/>
                      <a:pt x="1199777" y="111761"/>
                    </a:cubicBezTo>
                    <a:lnTo>
                      <a:pt x="1191033" y="126667"/>
                    </a:lnTo>
                    <a:lnTo>
                      <a:pt x="1244547" y="126667"/>
                    </a:lnTo>
                    <a:lnTo>
                      <a:pt x="1259686" y="107668"/>
                    </a:lnTo>
                    <a:lnTo>
                      <a:pt x="1289684" y="135038"/>
                    </a:lnTo>
                    <a:lnTo>
                      <a:pt x="1286940" y="144340"/>
                    </a:lnTo>
                    <a:lnTo>
                      <a:pt x="1242989" y="144340"/>
                    </a:lnTo>
                    <a:lnTo>
                      <a:pt x="1242989" y="192151"/>
                    </a:lnTo>
                    <a:lnTo>
                      <a:pt x="1248779" y="192151"/>
                    </a:lnTo>
                    <a:lnTo>
                      <a:pt x="1262360" y="173152"/>
                    </a:lnTo>
                    <a:lnTo>
                      <a:pt x="1289071" y="197336"/>
                    </a:lnTo>
                    <a:lnTo>
                      <a:pt x="1288242" y="195081"/>
                    </a:lnTo>
                    <a:lnTo>
                      <a:pt x="1303730" y="185500"/>
                    </a:lnTo>
                    <a:cubicBezTo>
                      <a:pt x="1313853" y="209452"/>
                      <a:pt x="1321116" y="227451"/>
                      <a:pt x="1325519" y="239497"/>
                    </a:cubicBezTo>
                    <a:cubicBezTo>
                      <a:pt x="1331798" y="218940"/>
                      <a:pt x="1336402" y="195655"/>
                      <a:pt x="1339332" y="169641"/>
                    </a:cubicBezTo>
                    <a:lnTo>
                      <a:pt x="1309194" y="169641"/>
                    </a:lnTo>
                    <a:lnTo>
                      <a:pt x="1298753" y="176920"/>
                    </a:lnTo>
                    <a:cubicBezTo>
                      <a:pt x="1296164" y="173834"/>
                      <a:pt x="1293498" y="170920"/>
                      <a:pt x="1290754" y="168176"/>
                    </a:cubicBezTo>
                    <a:cubicBezTo>
                      <a:pt x="1288134" y="164641"/>
                      <a:pt x="1285622" y="162277"/>
                      <a:pt x="1283219" y="161083"/>
                    </a:cubicBezTo>
                    <a:cubicBezTo>
                      <a:pt x="1281715" y="154014"/>
                      <a:pt x="1282963" y="150479"/>
                      <a:pt x="1286963" y="150479"/>
                    </a:cubicBezTo>
                    <a:cubicBezTo>
                      <a:pt x="1289413" y="149255"/>
                      <a:pt x="1291893" y="146952"/>
                      <a:pt x="1294405" y="143573"/>
                    </a:cubicBezTo>
                    <a:lnTo>
                      <a:pt x="1329100" y="75856"/>
                    </a:lnTo>
                    <a:close/>
                    <a:moveTo>
                      <a:pt x="1443907" y="65461"/>
                    </a:moveTo>
                    <a:lnTo>
                      <a:pt x="1443907" y="96901"/>
                    </a:lnTo>
                    <a:lnTo>
                      <a:pt x="1481416" y="96901"/>
                    </a:lnTo>
                    <a:lnTo>
                      <a:pt x="1481416" y="65461"/>
                    </a:lnTo>
                    <a:close/>
                    <a:moveTo>
                      <a:pt x="184524" y="50555"/>
                    </a:moveTo>
                    <a:lnTo>
                      <a:pt x="184524" y="80530"/>
                    </a:lnTo>
                    <a:lnTo>
                      <a:pt x="297959" y="80530"/>
                    </a:lnTo>
                    <a:lnTo>
                      <a:pt x="297959" y="50555"/>
                    </a:lnTo>
                    <a:close/>
                    <a:moveTo>
                      <a:pt x="306958" y="13906"/>
                    </a:moveTo>
                    <a:lnTo>
                      <a:pt x="336049" y="36370"/>
                    </a:lnTo>
                    <a:lnTo>
                      <a:pt x="336049" y="47439"/>
                    </a:lnTo>
                    <a:lnTo>
                      <a:pt x="322934" y="53229"/>
                    </a:lnTo>
                    <a:lnTo>
                      <a:pt x="322934" y="122574"/>
                    </a:lnTo>
                    <a:cubicBezTo>
                      <a:pt x="322934" y="125473"/>
                      <a:pt x="322934" y="129403"/>
                      <a:pt x="322934" y="134364"/>
                    </a:cubicBezTo>
                    <a:cubicBezTo>
                      <a:pt x="323895" y="142069"/>
                      <a:pt x="324376" y="149371"/>
                      <a:pt x="324376" y="156270"/>
                    </a:cubicBezTo>
                    <a:cubicBezTo>
                      <a:pt x="316081" y="159029"/>
                      <a:pt x="307276" y="160409"/>
                      <a:pt x="297959" y="160409"/>
                    </a:cubicBezTo>
                    <a:lnTo>
                      <a:pt x="297959" y="145828"/>
                    </a:lnTo>
                    <a:lnTo>
                      <a:pt x="184524" y="145828"/>
                    </a:lnTo>
                    <a:lnTo>
                      <a:pt x="184524" y="157711"/>
                    </a:lnTo>
                    <a:cubicBezTo>
                      <a:pt x="176214" y="160486"/>
                      <a:pt x="166912" y="161874"/>
                      <a:pt x="156618" y="161874"/>
                    </a:cubicBezTo>
                    <a:cubicBezTo>
                      <a:pt x="157579" y="145100"/>
                      <a:pt x="158060" y="132000"/>
                      <a:pt x="158060" y="122574"/>
                    </a:cubicBezTo>
                    <a:lnTo>
                      <a:pt x="158060" y="54648"/>
                    </a:lnTo>
                    <a:cubicBezTo>
                      <a:pt x="158060" y="50245"/>
                      <a:pt x="157091" y="39098"/>
                      <a:pt x="155153" y="21208"/>
                    </a:cubicBezTo>
                    <a:cubicBezTo>
                      <a:pt x="157091" y="31859"/>
                      <a:pt x="157091" y="31448"/>
                      <a:pt x="155153" y="19976"/>
                    </a:cubicBezTo>
                    <a:lnTo>
                      <a:pt x="163246" y="15371"/>
                    </a:lnTo>
                    <a:lnTo>
                      <a:pt x="181966" y="31440"/>
                    </a:lnTo>
                    <a:lnTo>
                      <a:pt x="295121" y="31440"/>
                    </a:lnTo>
                    <a:close/>
                    <a:moveTo>
                      <a:pt x="620046" y="7628"/>
                    </a:moveTo>
                    <a:lnTo>
                      <a:pt x="658183" y="12464"/>
                    </a:lnTo>
                    <a:lnTo>
                      <a:pt x="658183" y="26719"/>
                    </a:lnTo>
                    <a:lnTo>
                      <a:pt x="647974" y="31091"/>
                    </a:lnTo>
                    <a:lnTo>
                      <a:pt x="647974" y="157944"/>
                    </a:lnTo>
                    <a:lnTo>
                      <a:pt x="694925" y="157944"/>
                    </a:lnTo>
                    <a:lnTo>
                      <a:pt x="715970" y="133108"/>
                    </a:lnTo>
                    <a:lnTo>
                      <a:pt x="751573" y="166548"/>
                    </a:lnTo>
                    <a:lnTo>
                      <a:pt x="746968" y="177059"/>
                    </a:lnTo>
                    <a:lnTo>
                      <a:pt x="647974" y="177059"/>
                    </a:lnTo>
                    <a:lnTo>
                      <a:pt x="647974" y="289331"/>
                    </a:lnTo>
                    <a:cubicBezTo>
                      <a:pt x="647974" y="293222"/>
                      <a:pt x="647974" y="299238"/>
                      <a:pt x="647974" y="307377"/>
                    </a:cubicBezTo>
                    <a:cubicBezTo>
                      <a:pt x="648951" y="318074"/>
                      <a:pt x="649439" y="327344"/>
                      <a:pt x="649439" y="335189"/>
                    </a:cubicBezTo>
                    <a:cubicBezTo>
                      <a:pt x="639161" y="337762"/>
                      <a:pt x="629363" y="339049"/>
                      <a:pt x="620046" y="339049"/>
                    </a:cubicBezTo>
                    <a:cubicBezTo>
                      <a:pt x="620046" y="327158"/>
                      <a:pt x="620534" y="315857"/>
                      <a:pt x="621511" y="305144"/>
                    </a:cubicBezTo>
                    <a:cubicBezTo>
                      <a:pt x="621511" y="300447"/>
                      <a:pt x="621511" y="297121"/>
                      <a:pt x="621511" y="295168"/>
                    </a:cubicBezTo>
                    <a:lnTo>
                      <a:pt x="621511" y="177059"/>
                    </a:lnTo>
                    <a:lnTo>
                      <a:pt x="520122" y="177059"/>
                    </a:lnTo>
                    <a:cubicBezTo>
                      <a:pt x="520122" y="252000"/>
                      <a:pt x="479434" y="305509"/>
                      <a:pt x="398059" y="337584"/>
                    </a:cubicBezTo>
                    <a:lnTo>
                      <a:pt x="389944" y="320422"/>
                    </a:lnTo>
                    <a:cubicBezTo>
                      <a:pt x="456141" y="289928"/>
                      <a:pt x="490682" y="242140"/>
                      <a:pt x="493565" y="177059"/>
                    </a:cubicBezTo>
                    <a:lnTo>
                      <a:pt x="397245" y="177059"/>
                    </a:lnTo>
                    <a:lnTo>
                      <a:pt x="397245" y="157944"/>
                    </a:lnTo>
                    <a:lnTo>
                      <a:pt x="493821" y="157944"/>
                    </a:lnTo>
                    <a:cubicBezTo>
                      <a:pt x="494612" y="150053"/>
                      <a:pt x="495007" y="140348"/>
                      <a:pt x="495007" y="128829"/>
                    </a:cubicBezTo>
                    <a:lnTo>
                      <a:pt x="495007" y="55950"/>
                    </a:lnTo>
                    <a:cubicBezTo>
                      <a:pt x="455257" y="63733"/>
                      <a:pt x="425794" y="68601"/>
                      <a:pt x="406617" y="70554"/>
                    </a:cubicBezTo>
                    <a:lnTo>
                      <a:pt x="404547" y="53718"/>
                    </a:lnTo>
                    <a:cubicBezTo>
                      <a:pt x="470745" y="41625"/>
                      <a:pt x="516316" y="32231"/>
                      <a:pt x="541260" y="25533"/>
                    </a:cubicBezTo>
                    <a:cubicBezTo>
                      <a:pt x="545756" y="23751"/>
                      <a:pt x="551949" y="20394"/>
                      <a:pt x="559840" y="15464"/>
                    </a:cubicBezTo>
                    <a:cubicBezTo>
                      <a:pt x="562352" y="14612"/>
                      <a:pt x="565041" y="12968"/>
                      <a:pt x="567909" y="10534"/>
                    </a:cubicBezTo>
                    <a:lnTo>
                      <a:pt x="595908" y="37091"/>
                    </a:lnTo>
                    <a:lnTo>
                      <a:pt x="588722" y="47207"/>
                    </a:lnTo>
                    <a:lnTo>
                      <a:pt x="572281" y="42811"/>
                    </a:lnTo>
                    <a:cubicBezTo>
                      <a:pt x="552562" y="47648"/>
                      <a:pt x="535625" y="50904"/>
                      <a:pt x="521470" y="52578"/>
                    </a:cubicBezTo>
                    <a:lnTo>
                      <a:pt x="521470" y="121528"/>
                    </a:lnTo>
                    <a:cubicBezTo>
                      <a:pt x="521470" y="135837"/>
                      <a:pt x="520990" y="147976"/>
                      <a:pt x="520029" y="157944"/>
                    </a:cubicBezTo>
                    <a:lnTo>
                      <a:pt x="621511" y="157944"/>
                    </a:lnTo>
                    <a:lnTo>
                      <a:pt x="621511" y="47113"/>
                    </a:lnTo>
                    <a:cubicBezTo>
                      <a:pt x="621511" y="33812"/>
                      <a:pt x="621023" y="20650"/>
                      <a:pt x="620046" y="7628"/>
                    </a:cubicBezTo>
                    <a:close/>
                    <a:moveTo>
                      <a:pt x="58369" y="6325"/>
                    </a:moveTo>
                    <a:lnTo>
                      <a:pt x="100901" y="17604"/>
                    </a:lnTo>
                    <a:lnTo>
                      <a:pt x="100901" y="30184"/>
                    </a:lnTo>
                    <a:lnTo>
                      <a:pt x="86297" y="34579"/>
                    </a:lnTo>
                    <a:lnTo>
                      <a:pt x="86297" y="92460"/>
                    </a:lnTo>
                    <a:lnTo>
                      <a:pt x="96831" y="92460"/>
                    </a:lnTo>
                    <a:lnTo>
                      <a:pt x="116319" y="70531"/>
                    </a:lnTo>
                    <a:lnTo>
                      <a:pt x="149037" y="99157"/>
                    </a:lnTo>
                    <a:lnTo>
                      <a:pt x="146758" y="111575"/>
                    </a:lnTo>
                    <a:lnTo>
                      <a:pt x="86297" y="111575"/>
                    </a:lnTo>
                    <a:lnTo>
                      <a:pt x="86297" y="165385"/>
                    </a:lnTo>
                    <a:cubicBezTo>
                      <a:pt x="107365" y="154890"/>
                      <a:pt x="123675" y="147107"/>
                      <a:pt x="135224" y="142038"/>
                    </a:cubicBezTo>
                    <a:lnTo>
                      <a:pt x="141759" y="156897"/>
                    </a:lnTo>
                    <a:cubicBezTo>
                      <a:pt x="133558" y="163223"/>
                      <a:pt x="119543" y="171338"/>
                      <a:pt x="99715" y="181245"/>
                    </a:cubicBezTo>
                    <a:cubicBezTo>
                      <a:pt x="92785" y="185214"/>
                      <a:pt x="88312" y="187694"/>
                      <a:pt x="86297" y="188686"/>
                    </a:cubicBezTo>
                    <a:lnTo>
                      <a:pt x="86297" y="267612"/>
                    </a:lnTo>
                    <a:cubicBezTo>
                      <a:pt x="86297" y="268588"/>
                      <a:pt x="86297" y="270301"/>
                      <a:pt x="86297" y="272751"/>
                    </a:cubicBezTo>
                    <a:cubicBezTo>
                      <a:pt x="85289" y="287742"/>
                      <a:pt x="85282" y="299129"/>
                      <a:pt x="86274" y="306912"/>
                    </a:cubicBezTo>
                    <a:cubicBezTo>
                      <a:pt x="90181" y="324011"/>
                      <a:pt x="75220" y="335259"/>
                      <a:pt x="41393" y="340654"/>
                    </a:cubicBezTo>
                    <a:cubicBezTo>
                      <a:pt x="40308" y="331414"/>
                      <a:pt x="28456" y="324329"/>
                      <a:pt x="5837" y="319399"/>
                    </a:cubicBezTo>
                    <a:lnTo>
                      <a:pt x="5837" y="305470"/>
                    </a:lnTo>
                    <a:cubicBezTo>
                      <a:pt x="48656" y="313252"/>
                      <a:pt x="66655" y="313245"/>
                      <a:pt x="59834" y="305447"/>
                    </a:cubicBezTo>
                    <a:lnTo>
                      <a:pt x="59834" y="199127"/>
                    </a:lnTo>
                    <a:cubicBezTo>
                      <a:pt x="59834" y="200988"/>
                      <a:pt x="55508" y="204321"/>
                      <a:pt x="46858" y="209127"/>
                    </a:cubicBezTo>
                    <a:cubicBezTo>
                      <a:pt x="39354" y="212879"/>
                      <a:pt x="34316" y="215398"/>
                      <a:pt x="31742" y="216685"/>
                    </a:cubicBezTo>
                    <a:lnTo>
                      <a:pt x="28696" y="233404"/>
                    </a:lnTo>
                    <a:lnTo>
                      <a:pt x="16604" y="235590"/>
                    </a:lnTo>
                    <a:lnTo>
                      <a:pt x="0" y="198616"/>
                    </a:lnTo>
                    <a:cubicBezTo>
                      <a:pt x="6744" y="197081"/>
                      <a:pt x="14363" y="194895"/>
                      <a:pt x="22859" y="192058"/>
                    </a:cubicBezTo>
                    <a:cubicBezTo>
                      <a:pt x="29401" y="189237"/>
                      <a:pt x="41726" y="184206"/>
                      <a:pt x="59834" y="176966"/>
                    </a:cubicBezTo>
                    <a:lnTo>
                      <a:pt x="59834" y="111575"/>
                    </a:lnTo>
                    <a:lnTo>
                      <a:pt x="1465" y="111575"/>
                    </a:lnTo>
                    <a:lnTo>
                      <a:pt x="1465" y="92460"/>
                    </a:lnTo>
                    <a:lnTo>
                      <a:pt x="59834" y="92460"/>
                    </a:lnTo>
                    <a:lnTo>
                      <a:pt x="59834" y="44346"/>
                    </a:lnTo>
                    <a:cubicBezTo>
                      <a:pt x="59834" y="33928"/>
                      <a:pt x="59345" y="21255"/>
                      <a:pt x="58369" y="6325"/>
                    </a:cubicBezTo>
                    <a:close/>
                    <a:moveTo>
                      <a:pt x="1767808" y="4465"/>
                    </a:moveTo>
                    <a:lnTo>
                      <a:pt x="1808875" y="14139"/>
                    </a:lnTo>
                    <a:lnTo>
                      <a:pt x="1808875" y="24975"/>
                    </a:lnTo>
                    <a:lnTo>
                      <a:pt x="1795737" y="30812"/>
                    </a:lnTo>
                    <a:lnTo>
                      <a:pt x="1795737" y="77437"/>
                    </a:lnTo>
                    <a:cubicBezTo>
                      <a:pt x="1814557" y="70957"/>
                      <a:pt x="1835091" y="61423"/>
                      <a:pt x="1857338" y="48834"/>
                    </a:cubicBezTo>
                    <a:cubicBezTo>
                      <a:pt x="1866345" y="45238"/>
                      <a:pt x="1873709" y="39207"/>
                      <a:pt x="1879429" y="30742"/>
                    </a:cubicBezTo>
                    <a:lnTo>
                      <a:pt x="1905172" y="58741"/>
                    </a:lnTo>
                    <a:lnTo>
                      <a:pt x="1899847" y="67391"/>
                    </a:lnTo>
                    <a:lnTo>
                      <a:pt x="1883755" y="64485"/>
                    </a:lnTo>
                    <a:cubicBezTo>
                      <a:pt x="1860082" y="75988"/>
                      <a:pt x="1830743" y="86344"/>
                      <a:pt x="1795737" y="95552"/>
                    </a:cubicBezTo>
                    <a:lnTo>
                      <a:pt x="1795737" y="134224"/>
                    </a:lnTo>
                    <a:cubicBezTo>
                      <a:pt x="1794760" y="141123"/>
                      <a:pt x="1799209" y="144580"/>
                      <a:pt x="1809085" y="144596"/>
                    </a:cubicBezTo>
                    <a:lnTo>
                      <a:pt x="1868244" y="144596"/>
                    </a:lnTo>
                    <a:cubicBezTo>
                      <a:pt x="1879298" y="144580"/>
                      <a:pt x="1885227" y="140147"/>
                      <a:pt x="1886034" y="131294"/>
                    </a:cubicBezTo>
                    <a:lnTo>
                      <a:pt x="1895661" y="93483"/>
                    </a:lnTo>
                    <a:lnTo>
                      <a:pt x="1912474" y="97157"/>
                    </a:lnTo>
                    <a:lnTo>
                      <a:pt x="1909544" y="128364"/>
                    </a:lnTo>
                    <a:cubicBezTo>
                      <a:pt x="1909544" y="133062"/>
                      <a:pt x="1910218" y="136426"/>
                      <a:pt x="1911567" y="138457"/>
                    </a:cubicBezTo>
                    <a:cubicBezTo>
                      <a:pt x="1915086" y="144797"/>
                      <a:pt x="1915016" y="151270"/>
                      <a:pt x="1911358" y="157874"/>
                    </a:cubicBezTo>
                    <a:cubicBezTo>
                      <a:pt x="1903482" y="164633"/>
                      <a:pt x="1890343" y="168532"/>
                      <a:pt x="1871941" y="169571"/>
                    </a:cubicBezTo>
                    <a:lnTo>
                      <a:pt x="1802946" y="169571"/>
                    </a:lnTo>
                    <a:cubicBezTo>
                      <a:pt x="1780497" y="169571"/>
                      <a:pt x="1769273" y="158828"/>
                      <a:pt x="1769273" y="137341"/>
                    </a:cubicBezTo>
                    <a:lnTo>
                      <a:pt x="1769273" y="41044"/>
                    </a:lnTo>
                    <a:cubicBezTo>
                      <a:pt x="1769273" y="30626"/>
                      <a:pt x="1768785" y="18433"/>
                      <a:pt x="1767808" y="4465"/>
                    </a:cubicBezTo>
                    <a:close/>
                    <a:moveTo>
                      <a:pt x="852255" y="4442"/>
                    </a:moveTo>
                    <a:cubicBezTo>
                      <a:pt x="880098" y="20859"/>
                      <a:pt x="899391" y="34479"/>
                      <a:pt x="910135" y="45300"/>
                    </a:cubicBezTo>
                    <a:cubicBezTo>
                      <a:pt x="919483" y="57640"/>
                      <a:pt x="919700" y="68089"/>
                      <a:pt x="910786" y="76647"/>
                    </a:cubicBezTo>
                    <a:cubicBezTo>
                      <a:pt x="901826" y="81158"/>
                      <a:pt x="894229" y="77305"/>
                      <a:pt x="887997" y="65089"/>
                    </a:cubicBezTo>
                    <a:cubicBezTo>
                      <a:pt x="878587" y="50966"/>
                      <a:pt x="864316" y="35060"/>
                      <a:pt x="845186" y="17371"/>
                    </a:cubicBezTo>
                    <a:close/>
                    <a:moveTo>
                      <a:pt x="2090417" y="1953"/>
                    </a:moveTo>
                    <a:lnTo>
                      <a:pt x="2138739" y="11511"/>
                    </a:lnTo>
                    <a:lnTo>
                      <a:pt x="2138739" y="24161"/>
                    </a:lnTo>
                    <a:lnTo>
                      <a:pt x="2122693" y="29998"/>
                    </a:lnTo>
                    <a:cubicBezTo>
                      <a:pt x="2122693" y="46338"/>
                      <a:pt x="2122205" y="58903"/>
                      <a:pt x="2121229" y="67694"/>
                    </a:cubicBezTo>
                    <a:cubicBezTo>
                      <a:pt x="2121229" y="77336"/>
                      <a:pt x="2120748" y="85592"/>
                      <a:pt x="2119787" y="92460"/>
                    </a:cubicBezTo>
                    <a:lnTo>
                      <a:pt x="2249755" y="92460"/>
                    </a:lnTo>
                    <a:lnTo>
                      <a:pt x="2262871" y="74902"/>
                    </a:lnTo>
                    <a:lnTo>
                      <a:pt x="2294893" y="95785"/>
                    </a:lnTo>
                    <a:lnTo>
                      <a:pt x="2294893" y="108319"/>
                    </a:lnTo>
                    <a:lnTo>
                      <a:pt x="2278661" y="117156"/>
                    </a:lnTo>
                    <a:cubicBezTo>
                      <a:pt x="2276785" y="171090"/>
                      <a:pt x="2273894" y="218545"/>
                      <a:pt x="2269987" y="259519"/>
                    </a:cubicBezTo>
                    <a:cubicBezTo>
                      <a:pt x="2267925" y="308601"/>
                      <a:pt x="2237741" y="334677"/>
                      <a:pt x="2179434" y="337747"/>
                    </a:cubicBezTo>
                    <a:cubicBezTo>
                      <a:pt x="2179434" y="326693"/>
                      <a:pt x="2158521" y="318244"/>
                      <a:pt x="2116694" y="312400"/>
                    </a:cubicBezTo>
                    <a:lnTo>
                      <a:pt x="2116694" y="296749"/>
                    </a:lnTo>
                    <a:cubicBezTo>
                      <a:pt x="2123841" y="296749"/>
                      <a:pt x="2133399" y="297742"/>
                      <a:pt x="2145367" y="299726"/>
                    </a:cubicBezTo>
                    <a:cubicBezTo>
                      <a:pt x="2170652" y="300703"/>
                      <a:pt x="2186535" y="301656"/>
                      <a:pt x="2193015" y="302586"/>
                    </a:cubicBezTo>
                    <a:cubicBezTo>
                      <a:pt x="2224873" y="308400"/>
                      <a:pt x="2241260" y="291300"/>
                      <a:pt x="2242175" y="251287"/>
                    </a:cubicBezTo>
                    <a:cubicBezTo>
                      <a:pt x="2248019" y="190996"/>
                      <a:pt x="2250941" y="144425"/>
                      <a:pt x="2250941" y="111575"/>
                    </a:cubicBezTo>
                    <a:lnTo>
                      <a:pt x="2118066" y="111575"/>
                    </a:lnTo>
                    <a:cubicBezTo>
                      <a:pt x="2113245" y="224482"/>
                      <a:pt x="2061201" y="300842"/>
                      <a:pt x="1961936" y="340654"/>
                    </a:cubicBezTo>
                    <a:lnTo>
                      <a:pt x="1951797" y="325352"/>
                    </a:lnTo>
                    <a:cubicBezTo>
                      <a:pt x="2038427" y="281014"/>
                      <a:pt x="2084634" y="209755"/>
                      <a:pt x="2090417" y="111575"/>
                    </a:cubicBezTo>
                    <a:lnTo>
                      <a:pt x="1962006" y="111575"/>
                    </a:lnTo>
                    <a:lnTo>
                      <a:pt x="1962006" y="92460"/>
                    </a:lnTo>
                    <a:lnTo>
                      <a:pt x="2092044" y="92460"/>
                    </a:lnTo>
                    <a:cubicBezTo>
                      <a:pt x="2092913" y="77902"/>
                      <a:pt x="2093347" y="61771"/>
                      <a:pt x="2093347" y="44067"/>
                    </a:cubicBezTo>
                    <a:cubicBezTo>
                      <a:pt x="2094308" y="35665"/>
                      <a:pt x="2093339" y="24239"/>
                      <a:pt x="2090440" y="9790"/>
                    </a:cubicBezTo>
                    <a:cubicBezTo>
                      <a:pt x="2090424" y="8519"/>
                      <a:pt x="2090417" y="5907"/>
                      <a:pt x="2090417" y="1953"/>
                    </a:cubicBezTo>
                    <a:close/>
                    <a:moveTo>
                      <a:pt x="1643188" y="1535"/>
                    </a:moveTo>
                    <a:lnTo>
                      <a:pt x="1680418" y="21255"/>
                    </a:lnTo>
                    <a:lnTo>
                      <a:pt x="1675767" y="32347"/>
                    </a:lnTo>
                    <a:lnTo>
                      <a:pt x="1661908" y="32347"/>
                    </a:lnTo>
                    <a:cubicBezTo>
                      <a:pt x="1638359" y="59679"/>
                      <a:pt x="1617290" y="78592"/>
                      <a:pt x="1598702" y="89088"/>
                    </a:cubicBezTo>
                    <a:lnTo>
                      <a:pt x="1718183" y="85111"/>
                    </a:lnTo>
                    <a:cubicBezTo>
                      <a:pt x="1716509" y="85313"/>
                      <a:pt x="1713912" y="83220"/>
                      <a:pt x="1710393" y="78832"/>
                    </a:cubicBezTo>
                    <a:cubicBezTo>
                      <a:pt x="1699061" y="64678"/>
                      <a:pt x="1689984" y="53524"/>
                      <a:pt x="1683162" y="45369"/>
                    </a:cubicBezTo>
                    <a:lnTo>
                      <a:pt x="1695743" y="36556"/>
                    </a:lnTo>
                    <a:cubicBezTo>
                      <a:pt x="1698440" y="39300"/>
                      <a:pt x="1700967" y="41455"/>
                      <a:pt x="1703324" y="43021"/>
                    </a:cubicBezTo>
                    <a:cubicBezTo>
                      <a:pt x="1725385" y="59066"/>
                      <a:pt x="1741260" y="73375"/>
                      <a:pt x="1750949" y="85948"/>
                    </a:cubicBezTo>
                    <a:cubicBezTo>
                      <a:pt x="1760344" y="99033"/>
                      <a:pt x="1762747" y="109350"/>
                      <a:pt x="1758158" y="116900"/>
                    </a:cubicBezTo>
                    <a:cubicBezTo>
                      <a:pt x="1749492" y="123768"/>
                      <a:pt x="1741794" y="122729"/>
                      <a:pt x="1735066" y="113784"/>
                    </a:cubicBezTo>
                    <a:cubicBezTo>
                      <a:pt x="1731997" y="109676"/>
                      <a:pt x="1729392" y="105389"/>
                      <a:pt x="1727253" y="100924"/>
                    </a:cubicBezTo>
                    <a:lnTo>
                      <a:pt x="1589145" y="113761"/>
                    </a:lnTo>
                    <a:lnTo>
                      <a:pt x="1587749" y="120714"/>
                    </a:lnTo>
                    <a:lnTo>
                      <a:pt x="1573704" y="122830"/>
                    </a:lnTo>
                    <a:lnTo>
                      <a:pt x="1563495" y="89716"/>
                    </a:lnTo>
                    <a:cubicBezTo>
                      <a:pt x="1573495" y="88522"/>
                      <a:pt x="1580928" y="85491"/>
                      <a:pt x="1585796" y="80623"/>
                    </a:cubicBezTo>
                    <a:cubicBezTo>
                      <a:pt x="1603423" y="64950"/>
                      <a:pt x="1619686" y="45703"/>
                      <a:pt x="1634584" y="22882"/>
                    </a:cubicBezTo>
                    <a:cubicBezTo>
                      <a:pt x="1638785" y="16976"/>
                      <a:pt x="1641653" y="9860"/>
                      <a:pt x="1643188" y="1535"/>
                    </a:cubicBezTo>
                    <a:close/>
                    <a:moveTo>
                      <a:pt x="1026430" y="233"/>
                    </a:moveTo>
                    <a:lnTo>
                      <a:pt x="1067730" y="19673"/>
                    </a:lnTo>
                    <a:lnTo>
                      <a:pt x="1063335" y="32510"/>
                    </a:lnTo>
                    <a:lnTo>
                      <a:pt x="1048127" y="32510"/>
                    </a:lnTo>
                    <a:cubicBezTo>
                      <a:pt x="1036174" y="50896"/>
                      <a:pt x="1023741" y="66415"/>
                      <a:pt x="1010827" y="79065"/>
                    </a:cubicBezTo>
                    <a:lnTo>
                      <a:pt x="1069684" y="79065"/>
                    </a:lnTo>
                    <a:lnTo>
                      <a:pt x="1088985" y="60066"/>
                    </a:lnTo>
                    <a:lnTo>
                      <a:pt x="1123169" y="85553"/>
                    </a:lnTo>
                    <a:lnTo>
                      <a:pt x="1120890" y="98180"/>
                    </a:lnTo>
                    <a:lnTo>
                      <a:pt x="967039" y="98180"/>
                    </a:lnTo>
                    <a:lnTo>
                      <a:pt x="967039" y="128457"/>
                    </a:lnTo>
                    <a:cubicBezTo>
                      <a:pt x="967039" y="151758"/>
                      <a:pt x="965093" y="171997"/>
                      <a:pt x="961202" y="189175"/>
                    </a:cubicBezTo>
                    <a:lnTo>
                      <a:pt x="1083962" y="189175"/>
                    </a:lnTo>
                    <a:lnTo>
                      <a:pt x="1101612" y="167246"/>
                    </a:lnTo>
                    <a:lnTo>
                      <a:pt x="1139237" y="194500"/>
                    </a:lnTo>
                    <a:lnTo>
                      <a:pt x="1134842" y="206848"/>
                    </a:lnTo>
                    <a:lnTo>
                      <a:pt x="984549" y="206848"/>
                    </a:lnTo>
                    <a:cubicBezTo>
                      <a:pt x="1021632" y="266364"/>
                      <a:pt x="1074164" y="300555"/>
                      <a:pt x="1142144" y="309423"/>
                    </a:cubicBezTo>
                    <a:lnTo>
                      <a:pt x="1140028" y="326515"/>
                    </a:lnTo>
                    <a:cubicBezTo>
                      <a:pt x="1125393" y="325538"/>
                      <a:pt x="1114983" y="329430"/>
                      <a:pt x="1108797" y="338189"/>
                    </a:cubicBezTo>
                    <a:cubicBezTo>
                      <a:pt x="1039251" y="314283"/>
                      <a:pt x="990983" y="270503"/>
                      <a:pt x="963992" y="206848"/>
                    </a:cubicBezTo>
                    <a:lnTo>
                      <a:pt x="957388" y="206848"/>
                    </a:lnTo>
                    <a:cubicBezTo>
                      <a:pt x="943901" y="270487"/>
                      <a:pt x="889074" y="315725"/>
                      <a:pt x="792910" y="342561"/>
                    </a:cubicBezTo>
                    <a:lnTo>
                      <a:pt x="783003" y="326655"/>
                    </a:lnTo>
                    <a:cubicBezTo>
                      <a:pt x="866936" y="299881"/>
                      <a:pt x="916065" y="259945"/>
                      <a:pt x="930390" y="206848"/>
                    </a:cubicBezTo>
                    <a:lnTo>
                      <a:pt x="787375" y="206848"/>
                    </a:lnTo>
                    <a:lnTo>
                      <a:pt x="787375" y="189175"/>
                    </a:lnTo>
                    <a:lnTo>
                      <a:pt x="933878" y="189175"/>
                    </a:lnTo>
                    <a:cubicBezTo>
                      <a:pt x="937382" y="172602"/>
                      <a:pt x="939133" y="152363"/>
                      <a:pt x="939133" y="128457"/>
                    </a:cubicBezTo>
                    <a:lnTo>
                      <a:pt x="939133" y="98180"/>
                    </a:lnTo>
                    <a:lnTo>
                      <a:pt x="803444" y="98180"/>
                    </a:lnTo>
                    <a:lnTo>
                      <a:pt x="803444" y="79065"/>
                    </a:lnTo>
                    <a:lnTo>
                      <a:pt x="987479" y="79065"/>
                    </a:lnTo>
                    <a:cubicBezTo>
                      <a:pt x="1001106" y="59097"/>
                      <a:pt x="1010881" y="41703"/>
                      <a:pt x="1016803" y="26882"/>
                    </a:cubicBezTo>
                    <a:cubicBezTo>
                      <a:pt x="1017811" y="25874"/>
                      <a:pt x="1018733" y="24541"/>
                      <a:pt x="1019570" y="22882"/>
                    </a:cubicBezTo>
                    <a:cubicBezTo>
                      <a:pt x="1022376" y="14743"/>
                      <a:pt x="1024663" y="7193"/>
                      <a:pt x="1026430" y="233"/>
                    </a:cubicBezTo>
                    <a:close/>
                    <a:moveTo>
                      <a:pt x="1207991" y="0"/>
                    </a:moveTo>
                    <a:lnTo>
                      <a:pt x="1249035" y="11302"/>
                    </a:lnTo>
                    <a:lnTo>
                      <a:pt x="1249035" y="24185"/>
                    </a:lnTo>
                    <a:lnTo>
                      <a:pt x="1233501" y="27301"/>
                    </a:lnTo>
                    <a:cubicBezTo>
                      <a:pt x="1229067" y="43222"/>
                      <a:pt x="1224029" y="56997"/>
                      <a:pt x="1218386" y="68624"/>
                    </a:cubicBezTo>
                    <a:lnTo>
                      <a:pt x="1245012" y="68624"/>
                    </a:lnTo>
                    <a:lnTo>
                      <a:pt x="1263081" y="49625"/>
                    </a:lnTo>
                    <a:lnTo>
                      <a:pt x="1282405" y="66845"/>
                    </a:lnTo>
                    <a:lnTo>
                      <a:pt x="1282405" y="56741"/>
                    </a:lnTo>
                    <a:lnTo>
                      <a:pt x="1328217" y="56741"/>
                    </a:lnTo>
                    <a:lnTo>
                      <a:pt x="1341541" y="42114"/>
                    </a:lnTo>
                    <a:lnTo>
                      <a:pt x="1368679" y="61647"/>
                    </a:lnTo>
                    <a:lnTo>
                      <a:pt x="1368679" y="71438"/>
                    </a:lnTo>
                    <a:lnTo>
                      <a:pt x="1354308" y="77856"/>
                    </a:lnTo>
                    <a:lnTo>
                      <a:pt x="1314682" y="151968"/>
                    </a:lnTo>
                    <a:lnTo>
                      <a:pt x="1336611" y="151968"/>
                    </a:lnTo>
                    <a:lnTo>
                      <a:pt x="1348448" y="135899"/>
                    </a:lnTo>
                    <a:lnTo>
                      <a:pt x="1375144" y="155209"/>
                    </a:lnTo>
                    <a:lnTo>
                      <a:pt x="1375144" y="144526"/>
                    </a:lnTo>
                    <a:lnTo>
                      <a:pt x="1418932" y="144526"/>
                    </a:lnTo>
                    <a:lnTo>
                      <a:pt x="1418932" y="114574"/>
                    </a:lnTo>
                    <a:lnTo>
                      <a:pt x="1356191" y="114574"/>
                    </a:lnTo>
                    <a:lnTo>
                      <a:pt x="1356191" y="96901"/>
                    </a:lnTo>
                    <a:lnTo>
                      <a:pt x="1418932" y="96901"/>
                    </a:lnTo>
                    <a:lnTo>
                      <a:pt x="1418932" y="65461"/>
                    </a:lnTo>
                    <a:lnTo>
                      <a:pt x="1370772" y="65461"/>
                    </a:lnTo>
                    <a:lnTo>
                      <a:pt x="1370772" y="49276"/>
                    </a:lnTo>
                    <a:lnTo>
                      <a:pt x="1418932" y="49276"/>
                    </a:lnTo>
                    <a:lnTo>
                      <a:pt x="1418932" y="42044"/>
                    </a:lnTo>
                    <a:cubicBezTo>
                      <a:pt x="1418932" y="25037"/>
                      <a:pt x="1418443" y="11875"/>
                      <a:pt x="1417467" y="2558"/>
                    </a:cubicBezTo>
                    <a:lnTo>
                      <a:pt x="1457046" y="10674"/>
                    </a:lnTo>
                    <a:lnTo>
                      <a:pt x="1457046" y="23045"/>
                    </a:lnTo>
                    <a:lnTo>
                      <a:pt x="1443907" y="28882"/>
                    </a:lnTo>
                    <a:lnTo>
                      <a:pt x="1443907" y="49276"/>
                    </a:lnTo>
                    <a:lnTo>
                      <a:pt x="1478184" y="49276"/>
                    </a:lnTo>
                    <a:lnTo>
                      <a:pt x="1488695" y="33184"/>
                    </a:lnTo>
                    <a:lnTo>
                      <a:pt x="1516624" y="54299"/>
                    </a:lnTo>
                    <a:lnTo>
                      <a:pt x="1516624" y="63973"/>
                    </a:lnTo>
                    <a:lnTo>
                      <a:pt x="1504950" y="69926"/>
                    </a:lnTo>
                    <a:lnTo>
                      <a:pt x="1504950" y="90766"/>
                    </a:lnTo>
                    <a:lnTo>
                      <a:pt x="1511066" y="82274"/>
                    </a:lnTo>
                    <a:lnTo>
                      <a:pt x="1537041" y="103970"/>
                    </a:lnTo>
                    <a:lnTo>
                      <a:pt x="1532437" y="114574"/>
                    </a:lnTo>
                    <a:lnTo>
                      <a:pt x="1504950" y="114574"/>
                    </a:lnTo>
                    <a:lnTo>
                      <a:pt x="1504950" y="137527"/>
                    </a:lnTo>
                    <a:cubicBezTo>
                      <a:pt x="1504950" y="144797"/>
                      <a:pt x="1505438" y="156425"/>
                      <a:pt x="1506415" y="172408"/>
                    </a:cubicBezTo>
                    <a:cubicBezTo>
                      <a:pt x="1501997" y="172408"/>
                      <a:pt x="1498609" y="172803"/>
                      <a:pt x="1496253" y="173594"/>
                    </a:cubicBezTo>
                    <a:cubicBezTo>
                      <a:pt x="1490904" y="175718"/>
                      <a:pt x="1485959" y="176780"/>
                      <a:pt x="1481416" y="176780"/>
                    </a:cubicBezTo>
                    <a:lnTo>
                      <a:pt x="1481416" y="162200"/>
                    </a:lnTo>
                    <a:lnTo>
                      <a:pt x="1443907" y="162200"/>
                    </a:lnTo>
                    <a:lnTo>
                      <a:pt x="1443907" y="193639"/>
                    </a:lnTo>
                    <a:lnTo>
                      <a:pt x="1479045" y="193639"/>
                    </a:lnTo>
                    <a:lnTo>
                      <a:pt x="1492671" y="176106"/>
                    </a:lnTo>
                    <a:lnTo>
                      <a:pt x="1519786" y="200499"/>
                    </a:lnTo>
                    <a:lnTo>
                      <a:pt x="1517345" y="211313"/>
                    </a:lnTo>
                    <a:lnTo>
                      <a:pt x="1443907" y="211313"/>
                    </a:lnTo>
                    <a:lnTo>
                      <a:pt x="1443907" y="244241"/>
                    </a:lnTo>
                    <a:lnTo>
                      <a:pt x="1487718" y="244241"/>
                    </a:lnTo>
                    <a:lnTo>
                      <a:pt x="1502578" y="223777"/>
                    </a:lnTo>
                    <a:lnTo>
                      <a:pt x="1532925" y="247938"/>
                    </a:lnTo>
                    <a:lnTo>
                      <a:pt x="1530599" y="260426"/>
                    </a:lnTo>
                    <a:lnTo>
                      <a:pt x="1443907" y="260426"/>
                    </a:lnTo>
                    <a:cubicBezTo>
                      <a:pt x="1443907" y="270100"/>
                      <a:pt x="1443907" y="282394"/>
                      <a:pt x="1443907" y="297308"/>
                    </a:cubicBezTo>
                    <a:cubicBezTo>
                      <a:pt x="1434264" y="299959"/>
                      <a:pt x="1425451" y="300501"/>
                      <a:pt x="1417467" y="298935"/>
                    </a:cubicBezTo>
                    <a:cubicBezTo>
                      <a:pt x="1418443" y="288517"/>
                      <a:pt x="1418932" y="275681"/>
                      <a:pt x="1418932" y="260426"/>
                    </a:cubicBezTo>
                    <a:lnTo>
                      <a:pt x="1354727" y="260426"/>
                    </a:lnTo>
                    <a:lnTo>
                      <a:pt x="1354727" y="244241"/>
                    </a:lnTo>
                    <a:lnTo>
                      <a:pt x="1418932" y="244241"/>
                    </a:lnTo>
                    <a:lnTo>
                      <a:pt x="1418932" y="211313"/>
                    </a:lnTo>
                    <a:lnTo>
                      <a:pt x="1366400" y="211313"/>
                    </a:lnTo>
                    <a:lnTo>
                      <a:pt x="1366400" y="193639"/>
                    </a:lnTo>
                    <a:lnTo>
                      <a:pt x="1418932" y="193639"/>
                    </a:lnTo>
                    <a:lnTo>
                      <a:pt x="1418932" y="162200"/>
                    </a:lnTo>
                    <a:lnTo>
                      <a:pt x="1377446" y="162200"/>
                    </a:lnTo>
                    <a:lnTo>
                      <a:pt x="1377446" y="168548"/>
                    </a:lnTo>
                    <a:lnTo>
                      <a:pt x="1362517" y="173013"/>
                    </a:lnTo>
                    <a:cubicBezTo>
                      <a:pt x="1359726" y="207414"/>
                      <a:pt x="1353029" y="236924"/>
                      <a:pt x="1342425" y="261542"/>
                    </a:cubicBezTo>
                    <a:cubicBezTo>
                      <a:pt x="1358951" y="287851"/>
                      <a:pt x="1386275" y="301927"/>
                      <a:pt x="1424397" y="303772"/>
                    </a:cubicBezTo>
                    <a:cubicBezTo>
                      <a:pt x="1460937" y="305679"/>
                      <a:pt x="1497330" y="304199"/>
                      <a:pt x="1533576" y="299331"/>
                    </a:cubicBezTo>
                    <a:lnTo>
                      <a:pt x="1533576" y="312865"/>
                    </a:lnTo>
                    <a:cubicBezTo>
                      <a:pt x="1521561" y="316864"/>
                      <a:pt x="1515011" y="322089"/>
                      <a:pt x="1513926" y="328538"/>
                    </a:cubicBezTo>
                    <a:cubicBezTo>
                      <a:pt x="1484067" y="329608"/>
                      <a:pt x="1455449" y="329174"/>
                      <a:pt x="1428071" y="327236"/>
                    </a:cubicBezTo>
                    <a:cubicBezTo>
                      <a:pt x="1380927" y="324213"/>
                      <a:pt x="1348564" y="309129"/>
                      <a:pt x="1330984" y="281983"/>
                    </a:cubicBezTo>
                    <a:cubicBezTo>
                      <a:pt x="1318302" y="306540"/>
                      <a:pt x="1298862" y="325996"/>
                      <a:pt x="1272662" y="340351"/>
                    </a:cubicBezTo>
                    <a:lnTo>
                      <a:pt x="1263453" y="328538"/>
                    </a:lnTo>
                    <a:cubicBezTo>
                      <a:pt x="1286118" y="311097"/>
                      <a:pt x="1303629" y="288882"/>
                      <a:pt x="1315985" y="261891"/>
                    </a:cubicBezTo>
                    <a:cubicBezTo>
                      <a:pt x="1309520" y="249357"/>
                      <a:pt x="1302702" y="233697"/>
                      <a:pt x="1295531" y="214910"/>
                    </a:cubicBezTo>
                    <a:lnTo>
                      <a:pt x="1291545" y="204067"/>
                    </a:lnTo>
                    <a:lnTo>
                      <a:pt x="1289847" y="209824"/>
                    </a:lnTo>
                    <a:lnTo>
                      <a:pt x="1242989" y="209824"/>
                    </a:lnTo>
                    <a:lnTo>
                      <a:pt x="1242989" y="284053"/>
                    </a:lnTo>
                    <a:lnTo>
                      <a:pt x="1288219" y="251961"/>
                    </a:lnTo>
                    <a:lnTo>
                      <a:pt x="1295521" y="265077"/>
                    </a:lnTo>
                    <a:lnTo>
                      <a:pt x="1238617" y="311121"/>
                    </a:lnTo>
                    <a:lnTo>
                      <a:pt x="1238617" y="321957"/>
                    </a:lnTo>
                    <a:lnTo>
                      <a:pt x="1227106" y="326562"/>
                    </a:lnTo>
                    <a:lnTo>
                      <a:pt x="1206340" y="299493"/>
                    </a:lnTo>
                    <a:cubicBezTo>
                      <a:pt x="1215099" y="295122"/>
                      <a:pt x="1218991" y="289246"/>
                      <a:pt x="1218014" y="281867"/>
                    </a:cubicBezTo>
                    <a:lnTo>
                      <a:pt x="1218014" y="209824"/>
                    </a:lnTo>
                    <a:lnTo>
                      <a:pt x="1175714" y="209824"/>
                    </a:lnTo>
                    <a:lnTo>
                      <a:pt x="1175714" y="192151"/>
                    </a:lnTo>
                    <a:lnTo>
                      <a:pt x="1218014" y="192151"/>
                    </a:lnTo>
                    <a:lnTo>
                      <a:pt x="1218014" y="144340"/>
                    </a:lnTo>
                    <a:lnTo>
                      <a:pt x="1187388" y="144340"/>
                    </a:lnTo>
                    <a:lnTo>
                      <a:pt x="1187388" y="132881"/>
                    </a:lnTo>
                    <a:lnTo>
                      <a:pt x="1183039" y="140294"/>
                    </a:lnTo>
                    <a:lnTo>
                      <a:pt x="1170063" y="131457"/>
                    </a:lnTo>
                    <a:cubicBezTo>
                      <a:pt x="1183799" y="100668"/>
                      <a:pt x="1195031" y="68314"/>
                      <a:pt x="1203759" y="34393"/>
                    </a:cubicBezTo>
                    <a:cubicBezTo>
                      <a:pt x="1206581" y="24006"/>
                      <a:pt x="1207991" y="12542"/>
                      <a:pt x="120799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1" name="矩形 20">
            <a:extLst>
              <a:ext uri="{FF2B5EF4-FFF2-40B4-BE49-F238E27FC236}">
                <a16:creationId xmlns:a16="http://schemas.microsoft.com/office/drawing/2014/main" xmlns="" id="{AEE293AD-7F39-55F6-B2E0-BADE7270E2EA}"/>
              </a:ext>
            </a:extLst>
          </p:cNvPr>
          <p:cNvSpPr/>
          <p:nvPr/>
        </p:nvSpPr>
        <p:spPr>
          <a:xfrm>
            <a:off x="389949" y="625625"/>
            <a:ext cx="11410514" cy="2677656"/>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tabLst>
                <a:tab pos="2790825" algn="l"/>
                <a:tab pos="4231005" algn="l"/>
              </a:tabLst>
            </a:pP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一、氢键的微观分析</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正误判断，正确的打</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，错误的打</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邻羟基苯甲醛分子内氢键示意图</a:t>
            </a:r>
            <a:r>
              <a:rPr lang="zh-CN" altLang="zh-CN" sz="2800" dirty="0" smtClean="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7544891" y="2620397"/>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pic>
        <p:nvPicPr>
          <p:cNvPr id="15" name="image161.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22042" y="2180786"/>
            <a:ext cx="1387772" cy="1455534"/>
          </a:xfrm>
          <a:prstGeom prst="rect">
            <a:avLst/>
          </a:prstGeom>
          <a:noFill/>
          <a:ln>
            <a:noFill/>
          </a:ln>
        </p:spPr>
      </p:pic>
      <p:grpSp>
        <p:nvGrpSpPr>
          <p:cNvPr id="19" name="组合 18"/>
          <p:cNvGrpSpPr/>
          <p:nvPr/>
        </p:nvGrpSpPr>
        <p:grpSpPr>
          <a:xfrm>
            <a:off x="404" y="3789834"/>
            <a:ext cx="11800059" cy="1991117"/>
            <a:chOff x="404" y="941164"/>
            <a:chExt cx="11800059" cy="1991117"/>
          </a:xfrm>
        </p:grpSpPr>
        <p:grpSp>
          <p:nvGrpSpPr>
            <p:cNvPr id="20" name="组合 19"/>
            <p:cNvGrpSpPr/>
            <p:nvPr/>
          </p:nvGrpSpPr>
          <p:grpSpPr>
            <a:xfrm>
              <a:off x="404" y="941164"/>
              <a:ext cx="11800059" cy="1731243"/>
              <a:chOff x="404" y="941164"/>
              <a:chExt cx="11800059" cy="1731243"/>
            </a:xfrm>
          </p:grpSpPr>
          <p:sp>
            <p:nvSpPr>
              <p:cNvPr id="23" name="矩形 22"/>
              <p:cNvSpPr/>
              <p:nvPr/>
            </p:nvSpPr>
            <p:spPr>
              <a:xfrm>
                <a:off x="389949" y="941164"/>
                <a:ext cx="11410514" cy="1731243"/>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邻</a:t>
                </a:r>
                <a:r>
                  <a:rPr lang="zh-CN" altLang="zh-CN" sz="2800" dirty="0">
                    <a:latin typeface="Times New Roman" panose="02020603050405020304" pitchFamily="18" charset="0"/>
                    <a:ea typeface="楷体" panose="02010609060101010101" pitchFamily="49" charset="-122"/>
                  </a:rPr>
                  <a:t>羟基苯甲醛中的</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OH</a:t>
                </a:r>
                <a:r>
                  <a:rPr lang="zh-CN" altLang="zh-CN" sz="2800" dirty="0">
                    <a:latin typeface="Times New Roman" panose="02020603050405020304" pitchFamily="18" charset="0"/>
                    <a:ea typeface="楷体" panose="02010609060101010101" pitchFamily="49" charset="-122"/>
                  </a:rPr>
                  <a:t>中的</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原子与醛基中的</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原子之间形成</a:t>
                </a:r>
                <a:r>
                  <a:rPr lang="zh-CN" altLang="zh-CN" sz="2800" dirty="0" smtClean="0">
                    <a:latin typeface="Times New Roman" panose="02020603050405020304" pitchFamily="18" charset="0"/>
                    <a:ea typeface="楷体" panose="02010609060101010101" pitchFamily="49" charset="-122"/>
                  </a:rPr>
                  <a:t>氢</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endParaRPr lang="en-US" altLang="zh-CN" sz="1500" dirty="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键</a:t>
                </a:r>
                <a:r>
                  <a:rPr lang="zh-CN" altLang="zh-CN" sz="2800" dirty="0">
                    <a:latin typeface="Times New Roman" panose="02020603050405020304" pitchFamily="18" charset="0"/>
                    <a:ea typeface="楷体" panose="02010609060101010101" pitchFamily="49" charset="-122"/>
                  </a:rPr>
                  <a:t>，表示</a:t>
                </a:r>
                <a:r>
                  <a:rPr lang="zh-CN" altLang="zh-CN" sz="2800" dirty="0" smtClean="0">
                    <a:latin typeface="Times New Roman" panose="02020603050405020304" pitchFamily="18" charset="0"/>
                    <a:ea typeface="楷体" panose="02010609060101010101" pitchFamily="49" charset="-122"/>
                  </a:rPr>
                  <a:t>为</a:t>
                </a:r>
                <a:r>
                  <a:rPr lang="zh-CN" altLang="en-US" sz="2800" dirty="0" smtClean="0">
                    <a:latin typeface="Times New Roman" panose="02020603050405020304" pitchFamily="18" charset="0"/>
                    <a:ea typeface="楷体" panose="02010609060101010101" pitchFamily="49" charset="-122"/>
                  </a:rPr>
                  <a:t>　　</a:t>
                </a:r>
                <a:r>
                  <a:rPr lang="zh-CN" altLang="en-US" sz="2800" dirty="0">
                    <a:latin typeface="Times New Roman" panose="02020603050405020304" pitchFamily="18" charset="0"/>
                    <a:ea typeface="楷体" panose="02010609060101010101" pitchFamily="49" charset="-122"/>
                  </a:rPr>
                  <a:t> </a:t>
                </a: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grpSp>
            <p:nvGrpSpPr>
              <p:cNvPr id="24" name="组合 23"/>
              <p:cNvGrpSpPr/>
              <p:nvPr/>
            </p:nvGrpSpPr>
            <p:grpSpPr>
              <a:xfrm>
                <a:off x="404" y="1188021"/>
                <a:ext cx="1190976" cy="319214"/>
                <a:chOff x="404" y="631222"/>
                <a:chExt cx="1190976" cy="319214"/>
              </a:xfrm>
            </p:grpSpPr>
            <p:cxnSp>
              <p:nvCxnSpPr>
                <p:cNvPr id="25" name="直接连接符 24">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任意多边形 25"/>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2" name="image164.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69257" y="1745035"/>
              <a:ext cx="1187246" cy="1187246"/>
            </a:xfrm>
            <a:prstGeom prst="rect">
              <a:avLst/>
            </a:prstGeom>
            <a:noFill/>
            <a:ln>
              <a:noFill/>
            </a:ln>
          </p:spPr>
        </p:pic>
      </p:grpSp>
    </p:spTree>
    <p:extLst>
      <p:ext uri="{BB962C8B-B14F-4D97-AF65-F5344CB8AC3E}">
        <p14:creationId xmlns:p14="http://schemas.microsoft.com/office/powerpoint/2010/main" val="210075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125538"/>
            <a:ext cx="11410514" cy="738664"/>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lvl="0" algn="just">
              <a:lnSpc>
                <a:spcPct val="150000"/>
              </a:lnSpc>
              <a:tabLst>
                <a:tab pos="2790825" algn="l"/>
                <a:tab pos="4231005" algn="l"/>
              </a:tabLst>
            </a:pPr>
            <a:r>
              <a:rPr lang="en-US" altLang="zh-CN" sz="2800" dirty="0">
                <a:solidFill>
                  <a:prstClr val="black"/>
                </a:solidFill>
                <a:latin typeface="Times New Roman" panose="02020603050405020304" pitchFamily="18" charset="0"/>
                <a:ea typeface="宋体" panose="02010600030101010101" pitchFamily="2" charset="-122"/>
              </a:rPr>
              <a:t>(2)HF</a:t>
            </a:r>
            <a:r>
              <a:rPr lang="zh-CN" altLang="zh-CN" sz="2800" dirty="0">
                <a:solidFill>
                  <a:prstClr val="black"/>
                </a:solidFill>
                <a:latin typeface="Times New Roman" panose="02020603050405020304" pitchFamily="18" charset="0"/>
                <a:ea typeface="宋体" panose="02010600030101010101" pitchFamily="2" charset="-122"/>
              </a:rPr>
              <a:t>分子间的氢键表示</a:t>
            </a:r>
            <a:r>
              <a:rPr lang="zh-CN" altLang="zh-CN" sz="2800" dirty="0" smtClean="0">
                <a:solidFill>
                  <a:prstClr val="black"/>
                </a:solidFill>
                <a:latin typeface="Times New Roman" panose="02020603050405020304" pitchFamily="18" charset="0"/>
                <a:ea typeface="宋体" panose="02010600030101010101" pitchFamily="2" charset="-122"/>
              </a:rPr>
              <a:t>为</a:t>
            </a:r>
            <a:r>
              <a:rPr lang="en-US" altLang="zh-CN" sz="2800" dirty="0" smtClean="0">
                <a:solidFill>
                  <a:prstClr val="black"/>
                </a:solidFill>
                <a:latin typeface="Times New Roman" panose="02020603050405020304" pitchFamily="18" charset="0"/>
                <a:ea typeface="宋体" panose="02010600030101010101" pitchFamily="2" charset="-122"/>
              </a:rPr>
              <a:t>                             (</a:t>
            </a:r>
            <a:r>
              <a:rPr lang="zh-CN" altLang="zh-CN" sz="2800" dirty="0">
                <a:solidFill>
                  <a:prstClr val="black"/>
                </a:solidFill>
                <a:latin typeface="Times New Roman" panose="02020603050405020304" pitchFamily="18" charset="0"/>
                <a:ea typeface="宋体" panose="02010600030101010101" pitchFamily="2" charset="-122"/>
              </a:rPr>
              <a:t>　　</a:t>
            </a:r>
            <a:r>
              <a:rPr lang="en-US" altLang="zh-CN" sz="2800" dirty="0" smtClean="0">
                <a:solidFill>
                  <a:prstClr val="black"/>
                </a:solidFill>
                <a:latin typeface="Times New Roman" panose="02020603050405020304" pitchFamily="18" charset="0"/>
                <a:ea typeface="宋体" panose="02010600030101010101" pitchFamily="2" charset="-122"/>
              </a:rPr>
              <a:t>)</a:t>
            </a:r>
            <a:endParaRPr lang="zh-CN" altLang="zh-CN" sz="1100" dirty="0">
              <a:solidFill>
                <a:prstClr val="black"/>
              </a:solidFill>
              <a:latin typeface="Times New Roman" panose="02020603050405020304" pitchFamily="18" charset="0"/>
              <a:ea typeface="宋体" panose="02010600030101010101" pitchFamily="2" charset="-122"/>
            </a:endParaRPr>
          </a:p>
        </p:txBody>
      </p:sp>
      <p:pic>
        <p:nvPicPr>
          <p:cNvPr id="6" name="image1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63988" y="1248204"/>
            <a:ext cx="2566046" cy="725384"/>
          </a:xfrm>
          <a:prstGeom prst="rect">
            <a:avLst/>
          </a:prstGeom>
          <a:noFill/>
          <a:ln>
            <a:noFill/>
          </a:ln>
        </p:spPr>
      </p:pic>
      <p:sp>
        <p:nvSpPr>
          <p:cNvPr id="2" name="矩形 1"/>
          <p:cNvSpPr/>
          <p:nvPr/>
        </p:nvSpPr>
        <p:spPr>
          <a:xfrm>
            <a:off x="7290767" y="1200279"/>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grpSp>
        <p:nvGrpSpPr>
          <p:cNvPr id="8" name="组合 7"/>
          <p:cNvGrpSpPr/>
          <p:nvPr/>
        </p:nvGrpSpPr>
        <p:grpSpPr>
          <a:xfrm>
            <a:off x="404" y="2218851"/>
            <a:ext cx="11800059" cy="954490"/>
            <a:chOff x="404" y="941164"/>
            <a:chExt cx="11800059" cy="954490"/>
          </a:xfrm>
        </p:grpSpPr>
        <p:grpSp>
          <p:nvGrpSpPr>
            <p:cNvPr id="9" name="组合 8"/>
            <p:cNvGrpSpPr/>
            <p:nvPr/>
          </p:nvGrpSpPr>
          <p:grpSpPr>
            <a:xfrm>
              <a:off x="404" y="941164"/>
              <a:ext cx="11800059" cy="664862"/>
              <a:chOff x="404" y="941164"/>
              <a:chExt cx="11800059" cy="664862"/>
            </a:xfrm>
          </p:grpSpPr>
          <p:sp>
            <p:nvSpPr>
              <p:cNvPr id="12" name="矩形 11"/>
              <p:cNvSpPr/>
              <p:nvPr/>
            </p:nvSpPr>
            <p:spPr>
              <a:xfrm>
                <a:off x="389949" y="941164"/>
                <a:ext cx="11410514" cy="664862"/>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HF</a:t>
                </a:r>
                <a:r>
                  <a:rPr lang="zh-CN" altLang="zh-CN" sz="2800" dirty="0">
                    <a:latin typeface="Times New Roman" panose="02020603050405020304" pitchFamily="18" charset="0"/>
                    <a:ea typeface="楷体" panose="02010609060101010101" pitchFamily="49" charset="-122"/>
                  </a:rPr>
                  <a:t>分子间氢键应表示</a:t>
                </a:r>
                <a:r>
                  <a:rPr lang="zh-CN" altLang="zh-CN" sz="2800" dirty="0" smtClean="0">
                    <a:latin typeface="Times New Roman" panose="02020603050405020304" pitchFamily="18" charset="0"/>
                    <a:ea typeface="楷体" panose="02010609060101010101" pitchFamily="49" charset="-122"/>
                  </a:rPr>
                  <a:t>为</a:t>
                </a: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grpSp>
            <p:nvGrpSpPr>
              <p:cNvPr id="14" name="组合 13"/>
              <p:cNvGrpSpPr/>
              <p:nvPr/>
            </p:nvGrpSpPr>
            <p:grpSpPr>
              <a:xfrm>
                <a:off x="404" y="1188021"/>
                <a:ext cx="1190976" cy="319214"/>
                <a:chOff x="404" y="631222"/>
                <a:chExt cx="1190976" cy="319214"/>
              </a:xfrm>
            </p:grpSpPr>
            <p:cxnSp>
              <p:nvCxnSpPr>
                <p:cNvPr id="15" name="直接连接符 14">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任意多边形 15"/>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1" name="image165.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9685" y="1086292"/>
              <a:ext cx="3156193" cy="809362"/>
            </a:xfrm>
            <a:prstGeom prst="rect">
              <a:avLst/>
            </a:prstGeom>
            <a:noFill/>
            <a:ln>
              <a:noFill/>
            </a:ln>
          </p:spPr>
        </p:pic>
      </p:grpSp>
    </p:spTree>
    <p:extLst>
      <p:ext uri="{BB962C8B-B14F-4D97-AF65-F5344CB8AC3E}">
        <p14:creationId xmlns:p14="http://schemas.microsoft.com/office/powerpoint/2010/main" val="24457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774882"/>
            <a:ext cx="11410514" cy="2677656"/>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lvl="0" algn="just">
              <a:lnSpc>
                <a:spcPct val="150000"/>
              </a:lnSpc>
              <a:tabLst>
                <a:tab pos="2790825" algn="l"/>
                <a:tab pos="4231005" algn="l"/>
              </a:tabLst>
            </a:pPr>
            <a:r>
              <a:rPr lang="en-US" altLang="zh-CN" sz="2800" dirty="0" smtClean="0">
                <a:solidFill>
                  <a:prstClr val="black"/>
                </a:solidFill>
                <a:latin typeface="Times New Roman" panose="02020603050405020304" pitchFamily="18" charset="0"/>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3)DNA</a:t>
            </a:r>
            <a:r>
              <a:rPr lang="zh-CN" altLang="zh-CN" sz="2800" dirty="0">
                <a:solidFill>
                  <a:prstClr val="black"/>
                </a:solidFill>
                <a:latin typeface="Times New Roman" panose="02020603050405020304" pitchFamily="18" charset="0"/>
                <a:ea typeface="宋体" panose="02010600030101010101" pitchFamily="2" charset="-122"/>
              </a:rPr>
              <a:t>片段中的氢键</a:t>
            </a:r>
            <a:r>
              <a:rPr lang="en-US" altLang="zh-CN" sz="2800" dirty="0">
                <a:solidFill>
                  <a:prstClr val="black"/>
                </a:solidFill>
                <a:latin typeface="Times New Roman" panose="02020603050405020304" pitchFamily="18" charset="0"/>
                <a:ea typeface="宋体" panose="02010600030101010101" pitchFamily="2" charset="-122"/>
              </a:rPr>
              <a:t>(</a:t>
            </a:r>
            <a:r>
              <a:rPr lang="zh-CN" altLang="zh-CN" sz="2800" dirty="0">
                <a:solidFill>
                  <a:prstClr val="black"/>
                </a:solidFill>
                <a:latin typeface="Times New Roman" panose="02020603050405020304" pitchFamily="18" charset="0"/>
                <a:ea typeface="宋体" panose="02010600030101010101" pitchFamily="2" charset="-122"/>
              </a:rPr>
              <a:t>虚线表示</a:t>
            </a:r>
            <a:r>
              <a:rPr lang="en-US" altLang="zh-CN" sz="2800" dirty="0">
                <a:solidFill>
                  <a:prstClr val="black"/>
                </a:solidFill>
                <a:latin typeface="Times New Roman" panose="02020603050405020304" pitchFamily="18" charset="0"/>
                <a:ea typeface="宋体" panose="02010600030101010101" pitchFamily="2" charset="-122"/>
              </a:rPr>
              <a:t>)</a:t>
            </a:r>
            <a:r>
              <a:rPr lang="zh-CN" altLang="zh-CN" sz="2800" dirty="0" smtClean="0">
                <a:solidFill>
                  <a:prstClr val="black"/>
                </a:solidFill>
                <a:latin typeface="Times New Roman" panose="02020603050405020304" pitchFamily="18" charset="0"/>
                <a:ea typeface="宋体" panose="02010600030101010101" pitchFamily="2" charset="-122"/>
              </a:rPr>
              <a:t>：</a:t>
            </a:r>
            <a:r>
              <a:rPr lang="zh-CN" altLang="en-US" sz="2800" dirty="0" smtClean="0">
                <a:solidFill>
                  <a:prstClr val="black"/>
                </a:solidFill>
                <a:latin typeface="Times New Roman" panose="02020603050405020304" pitchFamily="18" charset="0"/>
                <a:ea typeface="宋体" panose="02010600030101010101" pitchFamily="2" charset="-122"/>
              </a:rPr>
              <a:t>　  　　　　　　</a:t>
            </a:r>
            <a:r>
              <a:rPr lang="en-US" altLang="zh-CN" sz="2800" dirty="0" smtClean="0">
                <a:solidFill>
                  <a:prstClr val="black"/>
                </a:solidFill>
                <a:latin typeface="Times New Roman" panose="02020603050405020304" pitchFamily="18" charset="0"/>
                <a:ea typeface="宋体" panose="02010600030101010101" pitchFamily="2" charset="-122"/>
              </a:rPr>
              <a:t>(</a:t>
            </a:r>
            <a:r>
              <a:rPr lang="zh-CN" altLang="zh-CN" sz="2800" dirty="0">
                <a:solidFill>
                  <a:prstClr val="black"/>
                </a:solidFill>
                <a:latin typeface="Times New Roman" panose="02020603050405020304" pitchFamily="18" charset="0"/>
                <a:ea typeface="宋体" panose="02010600030101010101" pitchFamily="2" charset="-122"/>
              </a:rPr>
              <a:t>　　</a:t>
            </a:r>
            <a:r>
              <a:rPr lang="en-US" altLang="zh-CN" sz="2800" dirty="0">
                <a:solidFill>
                  <a:prstClr val="black"/>
                </a:solidFill>
                <a:latin typeface="Times New Roman" panose="02020603050405020304" pitchFamily="18" charset="0"/>
                <a:ea typeface="宋体" panose="02010600030101010101" pitchFamily="2" charset="-122"/>
              </a:rPr>
              <a:t>)</a:t>
            </a:r>
            <a:endParaRPr lang="zh-CN" altLang="zh-CN" sz="1100" dirty="0">
              <a:solidFill>
                <a:prstClr val="black"/>
              </a:solidFill>
              <a:latin typeface="Times New Roman" panose="02020603050405020304" pitchFamily="18" charset="0"/>
              <a:ea typeface="宋体" panose="02010600030101010101" pitchFamily="2" charset="-122"/>
            </a:endParaRPr>
          </a:p>
          <a:p>
            <a:pPr lvl="0" algn="just">
              <a:lnSpc>
                <a:spcPct val="150000"/>
              </a:lnSpc>
              <a:tabLst>
                <a:tab pos="2790825" algn="l"/>
                <a:tab pos="4231005" algn="l"/>
              </a:tabLst>
            </a:pPr>
            <a:endParaRPr lang="en-US" altLang="zh-CN" sz="2800" dirty="0" smtClean="0">
              <a:solidFill>
                <a:prstClr val="black"/>
              </a:solidFill>
              <a:latin typeface="Times New Roman" panose="02020603050405020304" pitchFamily="18" charset="0"/>
              <a:ea typeface="宋体" panose="02010600030101010101" pitchFamily="2" charset="-122"/>
            </a:endParaRPr>
          </a:p>
          <a:p>
            <a:pPr lvl="0" algn="dist">
              <a:lnSpc>
                <a:spcPct val="150000"/>
              </a:lnSpc>
              <a:tabLst>
                <a:tab pos="2790825" algn="l"/>
                <a:tab pos="4231005" algn="l"/>
              </a:tabLst>
            </a:pPr>
            <a:r>
              <a:rPr lang="en-US" altLang="zh-CN" sz="2800" dirty="0" smtClean="0">
                <a:solidFill>
                  <a:prstClr val="black"/>
                </a:solidFill>
                <a:latin typeface="Times New Roman" panose="02020603050405020304" pitchFamily="18" charset="0"/>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4)</a:t>
            </a:r>
            <a:r>
              <a:rPr lang="zh-CN" altLang="zh-CN" sz="2800" dirty="0">
                <a:solidFill>
                  <a:prstClr val="black"/>
                </a:solidFill>
                <a:latin typeface="Times New Roman" panose="02020603050405020304" pitchFamily="18" charset="0"/>
                <a:ea typeface="宋体" panose="02010600030101010101" pitchFamily="2" charset="-122"/>
              </a:rPr>
              <a:t>氢氟酸水溶液中氢键的类型有</a:t>
            </a:r>
            <a:r>
              <a:rPr lang="en-US" altLang="zh-CN" sz="2800" dirty="0">
                <a:solidFill>
                  <a:prstClr val="black"/>
                </a:solidFill>
                <a:latin typeface="Times New Roman" panose="02020603050405020304" pitchFamily="18" charset="0"/>
                <a:ea typeface="宋体" panose="02010600030101010101" pitchFamily="2" charset="-122"/>
              </a:rPr>
              <a:t>F</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H</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F</a:t>
            </a:r>
            <a:r>
              <a:rPr lang="zh-CN" altLang="zh-CN" sz="2800" dirty="0">
                <a:solidFill>
                  <a:prstClr val="black"/>
                </a:solidFill>
                <a:latin typeface="Times New Roman" panose="02020603050405020304" pitchFamily="18" charset="0"/>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F</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H</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O</a:t>
            </a:r>
            <a:r>
              <a:rPr lang="zh-CN" altLang="zh-CN" sz="2800" dirty="0">
                <a:solidFill>
                  <a:prstClr val="black"/>
                </a:solidFill>
                <a:latin typeface="Times New Roman" panose="02020603050405020304" pitchFamily="18" charset="0"/>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O</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H</a:t>
            </a:r>
            <a:r>
              <a:rPr lang="en-US" altLang="zh-CN" sz="2800" dirty="0">
                <a:solidFill>
                  <a:prstClr val="black"/>
                </a:solidFill>
                <a:latin typeface="宋体" panose="02010600030101010101" pitchFamily="2" charset="-122"/>
                <a:ea typeface="宋体" panose="02010600030101010101" pitchFamily="2" charset="-122"/>
              </a:rPr>
              <a:t>…</a:t>
            </a:r>
            <a:r>
              <a:rPr lang="en-US" altLang="zh-CN" sz="2800" dirty="0">
                <a:solidFill>
                  <a:prstClr val="black"/>
                </a:solidFill>
                <a:latin typeface="Times New Roman" panose="02020603050405020304" pitchFamily="18" charset="0"/>
                <a:ea typeface="宋体" panose="02010600030101010101" pitchFamily="2" charset="-122"/>
              </a:rPr>
              <a:t>F</a:t>
            </a:r>
            <a:r>
              <a:rPr lang="zh-CN" altLang="zh-CN" sz="2800" dirty="0" smtClean="0">
                <a:solidFill>
                  <a:prstClr val="black"/>
                </a:solidFill>
                <a:latin typeface="Times New Roman" panose="02020603050405020304" pitchFamily="18" charset="0"/>
                <a:ea typeface="宋体" panose="02010600030101010101" pitchFamily="2" charset="-122"/>
              </a:rPr>
              <a:t>、</a:t>
            </a:r>
            <a:endParaRPr lang="en-US" altLang="zh-CN" sz="2800" dirty="0" smtClean="0">
              <a:solidFill>
                <a:prstClr val="black"/>
              </a:solidFill>
              <a:latin typeface="Times New Roman" panose="02020603050405020304" pitchFamily="18" charset="0"/>
              <a:ea typeface="宋体" panose="02010600030101010101" pitchFamily="2" charset="-122"/>
            </a:endParaRPr>
          </a:p>
          <a:p>
            <a:pPr lvl="0" algn="just">
              <a:lnSpc>
                <a:spcPct val="150000"/>
              </a:lnSpc>
              <a:tabLst>
                <a:tab pos="2790825" algn="l"/>
                <a:tab pos="4231005" algn="l"/>
              </a:tabLst>
            </a:pPr>
            <a:r>
              <a:rPr lang="en-US" altLang="zh-CN" sz="2800" dirty="0" smtClean="0">
                <a:solidFill>
                  <a:prstClr val="black"/>
                </a:solidFill>
                <a:latin typeface="Times New Roman" panose="02020603050405020304" pitchFamily="18" charset="0"/>
                <a:ea typeface="宋体" panose="02010600030101010101" pitchFamily="2" charset="-122"/>
              </a:rPr>
              <a:t>O</a:t>
            </a:r>
            <a:r>
              <a:rPr lang="en-US" altLang="zh-CN" sz="2800" dirty="0" smtClean="0">
                <a:solidFill>
                  <a:prstClr val="black"/>
                </a:solidFill>
                <a:latin typeface="宋体" panose="02010600030101010101" pitchFamily="2" charset="-122"/>
                <a:ea typeface="宋体" panose="02010600030101010101" pitchFamily="2" charset="-122"/>
              </a:rPr>
              <a:t>—</a:t>
            </a:r>
            <a:r>
              <a:rPr lang="en-US" altLang="zh-CN" sz="2800" dirty="0" smtClean="0">
                <a:solidFill>
                  <a:prstClr val="black"/>
                </a:solidFill>
                <a:latin typeface="Times New Roman" panose="02020603050405020304" pitchFamily="18" charset="0"/>
                <a:ea typeface="宋体" panose="02010600030101010101" pitchFamily="2" charset="-122"/>
              </a:rPr>
              <a:t>H</a:t>
            </a:r>
            <a:r>
              <a:rPr lang="en-US" altLang="zh-CN" sz="2800" dirty="0" smtClean="0">
                <a:solidFill>
                  <a:prstClr val="black"/>
                </a:solidFill>
                <a:latin typeface="宋体" panose="02010600030101010101" pitchFamily="2" charset="-122"/>
                <a:ea typeface="宋体" panose="02010600030101010101" pitchFamily="2" charset="-122"/>
              </a:rPr>
              <a:t>…</a:t>
            </a:r>
            <a:r>
              <a:rPr lang="en-US" altLang="zh-CN" sz="2800" dirty="0" smtClean="0">
                <a:solidFill>
                  <a:prstClr val="black"/>
                </a:solidFill>
                <a:latin typeface="Times New Roman" panose="02020603050405020304" pitchFamily="18" charset="0"/>
                <a:ea typeface="宋体" panose="02010600030101010101" pitchFamily="2" charset="-122"/>
              </a:rPr>
              <a:t>O(</a:t>
            </a:r>
            <a:r>
              <a:rPr lang="zh-CN" altLang="zh-CN" sz="2800" dirty="0">
                <a:solidFill>
                  <a:prstClr val="black"/>
                </a:solidFill>
                <a:latin typeface="Times New Roman" panose="02020603050405020304" pitchFamily="18" charset="0"/>
                <a:ea typeface="宋体" panose="02010600030101010101" pitchFamily="2" charset="-122"/>
              </a:rPr>
              <a:t>　　</a:t>
            </a:r>
            <a:r>
              <a:rPr lang="en-US" altLang="zh-CN" sz="2800" dirty="0">
                <a:solidFill>
                  <a:prstClr val="black"/>
                </a:solidFill>
                <a:latin typeface="Times New Roman" panose="02020603050405020304" pitchFamily="18" charset="0"/>
                <a:ea typeface="宋体" panose="02010600030101010101" pitchFamily="2" charset="-122"/>
              </a:rPr>
              <a:t>)</a:t>
            </a:r>
            <a:endParaRPr lang="zh-CN" altLang="zh-CN" sz="1100" dirty="0">
              <a:solidFill>
                <a:prstClr val="black"/>
              </a:solidFill>
              <a:latin typeface="Times New Roman" panose="02020603050405020304" pitchFamily="18" charset="0"/>
              <a:ea typeface="宋体" panose="02010600030101010101" pitchFamily="2" charset="-122"/>
            </a:endParaRPr>
          </a:p>
        </p:txBody>
      </p:sp>
      <p:pic>
        <p:nvPicPr>
          <p:cNvPr id="5" name="image163.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1625" y="345838"/>
            <a:ext cx="2921910" cy="1692702"/>
          </a:xfrm>
          <a:prstGeom prst="rect">
            <a:avLst/>
          </a:prstGeom>
          <a:noFill/>
          <a:ln>
            <a:noFill/>
          </a:ln>
        </p:spPr>
      </p:pic>
      <p:sp>
        <p:nvSpPr>
          <p:cNvPr id="2" name="矩形 1"/>
          <p:cNvSpPr/>
          <p:nvPr/>
        </p:nvSpPr>
        <p:spPr>
          <a:xfrm>
            <a:off x="8634536" y="840448"/>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
        <p:nvSpPr>
          <p:cNvPr id="3" name="矩形 2"/>
          <p:cNvSpPr/>
          <p:nvPr/>
        </p:nvSpPr>
        <p:spPr>
          <a:xfrm>
            <a:off x="2115716" y="2806207"/>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grpSp>
        <p:nvGrpSpPr>
          <p:cNvPr id="8" name="组合 7"/>
          <p:cNvGrpSpPr/>
          <p:nvPr/>
        </p:nvGrpSpPr>
        <p:grpSpPr>
          <a:xfrm>
            <a:off x="404" y="3557020"/>
            <a:ext cx="11800059" cy="664862"/>
            <a:chOff x="404" y="941164"/>
            <a:chExt cx="11800059" cy="664862"/>
          </a:xfrm>
        </p:grpSpPr>
        <p:sp>
          <p:nvSpPr>
            <p:cNvPr id="9" name="矩形 8"/>
            <p:cNvSpPr/>
            <p:nvPr/>
          </p:nvSpPr>
          <p:spPr>
            <a:xfrm>
              <a:off x="389949" y="941164"/>
              <a:ext cx="11410514" cy="664862"/>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氢氟酸</a:t>
              </a:r>
              <a:r>
                <a:rPr lang="zh-CN" altLang="zh-CN" sz="2800" dirty="0">
                  <a:latin typeface="Times New Roman" panose="02020603050405020304" pitchFamily="18" charset="0"/>
                  <a:ea typeface="楷体" panose="02010609060101010101" pitchFamily="49" charset="-122"/>
                </a:rPr>
                <a:t>水溶液中</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原子均能与</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原子形成氢键。</a:t>
              </a:r>
              <a:endParaRPr lang="zh-CN" altLang="zh-CN" sz="1100" dirty="0">
                <a:effectLst/>
                <a:latin typeface="Times New Roman" panose="02020603050405020304" pitchFamily="18" charset="0"/>
                <a:ea typeface="宋体" panose="02010600030101010101" pitchFamily="2" charset="-122"/>
              </a:endParaRPr>
            </a:p>
          </p:txBody>
        </p:sp>
        <p:grpSp>
          <p:nvGrpSpPr>
            <p:cNvPr id="11" name="组合 10"/>
            <p:cNvGrpSpPr/>
            <p:nvPr/>
          </p:nvGrpSpPr>
          <p:grpSpPr>
            <a:xfrm>
              <a:off x="404" y="1188021"/>
              <a:ext cx="1190976" cy="319214"/>
              <a:chOff x="404" y="631222"/>
              <a:chExt cx="1190976" cy="319214"/>
            </a:xfrm>
          </p:grpSpPr>
          <p:cxnSp>
            <p:nvCxnSpPr>
              <p:cNvPr id="12" name="直接连接符 11">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任意多边形 13"/>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29680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197546"/>
            <a:ext cx="11410514" cy="219290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甲酸可通过氢键形成八元环状二聚物，用</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表示氢键，画出其八元</a:t>
            </a:r>
            <a:r>
              <a:rPr lang="zh-CN" altLang="zh-CN" sz="2800" dirty="0" smtClean="0">
                <a:latin typeface="Times New Roman" panose="02020603050405020304" pitchFamily="18" charset="0"/>
                <a:ea typeface="宋体" panose="02010600030101010101" pitchFamily="2" charset="-122"/>
              </a:rPr>
              <a:t>环</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35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宋体" panose="02010600030101010101" pitchFamily="2" charset="-122"/>
              </a:rPr>
              <a:t>状</a:t>
            </a:r>
            <a:r>
              <a:rPr lang="zh-CN" altLang="zh-CN" sz="2800" dirty="0">
                <a:latin typeface="Times New Roman" panose="02020603050405020304" pitchFamily="18" charset="0"/>
                <a:ea typeface="宋体" panose="02010600030101010101" pitchFamily="2" charset="-122"/>
              </a:rPr>
              <a:t>结构：</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4" name="image166.jpeg"/>
          <p:cNvPicPr/>
          <p:nvPr/>
        </p:nvPicPr>
        <p:blipFill>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20042" y="1863416"/>
            <a:ext cx="2381463" cy="1331263"/>
          </a:xfrm>
          <a:prstGeom prst="rect">
            <a:avLst/>
          </a:prstGeom>
          <a:noFill/>
          <a:ln>
            <a:noFill/>
          </a:ln>
        </p:spPr>
      </p:pic>
    </p:spTree>
    <p:extLst>
      <p:ext uri="{BB962C8B-B14F-4D97-AF65-F5344CB8AC3E}">
        <p14:creationId xmlns:p14="http://schemas.microsoft.com/office/powerpoint/2010/main" val="390644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0" name="矩形 9">
                <a:extLst>
                  <a:ext uri="{FF2B5EF4-FFF2-40B4-BE49-F238E27FC236}">
                    <a16:creationId xmlns:a16="http://schemas.microsoft.com/office/drawing/2014/main" xmlns="" id="{AEE293AD-7F39-55F6-B2E0-BADE7270E2EA}"/>
                  </a:ext>
                </a:extLst>
              </p:cNvPr>
              <p:cNvSpPr/>
              <p:nvPr/>
            </p:nvSpPr>
            <p:spPr>
              <a:xfrm>
                <a:off x="389949" y="755620"/>
                <a:ext cx="11410514" cy="397031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14:m>
                  <m:oMath xmlns:m="http://schemas.openxmlformats.org/officeDocument/2006/math">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2</m:t>
                                </m:r>
                              </m:sub>
                            </m:sSub>
                            <m:r>
                              <m:rPr>
                                <m:sty m:val="p"/>
                              </m:rPr>
                              <a:rPr lang="en-US" altLang="zh-CN" sz="2800">
                                <a:effectLst/>
                                <a:latin typeface="Cambria Math" panose="02040503050406030204" pitchFamily="18" charset="0"/>
                                <a:ea typeface="宋体" panose="02010600030101010101" pitchFamily="2" charset="-122"/>
                              </a:rPr>
                              <m:t>O</m:t>
                            </m:r>
                          </m:e>
                        </m:d>
                      </m:e>
                      <m:sub>
                        <m:r>
                          <a:rPr lang="en-US" altLang="zh-CN" sz="2800">
                            <a:effectLst/>
                            <a:latin typeface="Cambria Math" panose="02040503050406030204" pitchFamily="18" charset="0"/>
                            <a:ea typeface="宋体" panose="02010600030101010101" pitchFamily="2" charset="-122"/>
                          </a:rPr>
                          <m:t>2</m:t>
                        </m:r>
                      </m:sub>
                    </m:sSub>
                  </m:oMath>
                </a14:m>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宋体" panose="02010600030101010101" pitchFamily="2" charset="-122"/>
                  </a:rPr>
                  <a:t>是有机合成常用的催化剂，一定条件下可发生如图转化。下列说法错误的</a:t>
                </a:r>
                <a:r>
                  <a:rPr lang="zh-CN" altLang="zh-CN" sz="2800" dirty="0" smtClean="0">
                    <a:effectLst/>
                    <a:latin typeface="Times New Roman" panose="02020603050405020304" pitchFamily="18" charset="0"/>
                    <a:ea typeface="宋体" panose="02010600030101010101" pitchFamily="2" charset="-122"/>
                  </a:rPr>
                  <a:t>是</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A.BF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宋体" panose="02010600030101010101" pitchFamily="2" charset="-122"/>
                  </a:rPr>
                  <a:t>是极性分子</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宋体" panose="02010600030101010101" pitchFamily="2" charset="-122"/>
                  </a:rPr>
                  <a:t>键角：</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O&lt;BF</a:t>
                </a:r>
                <a:r>
                  <a:rPr lang="en-US" altLang="zh-CN" sz="2800" baseline="-25000" dirty="0">
                    <a:effectLst/>
                    <a:latin typeface="Times New Roman" panose="02020603050405020304" pitchFamily="18" charset="0"/>
                    <a:ea typeface="宋体" panose="02010600030101010101" pitchFamily="2" charset="-122"/>
                  </a:rPr>
                  <a:t>3</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C.</a:t>
                </a:r>
                <a14:m>
                  <m:oMath xmlns:m="http://schemas.openxmlformats.org/officeDocument/2006/math">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2</m:t>
                                </m:r>
                              </m:sub>
                            </m:sSub>
                            <m:r>
                              <m:rPr>
                                <m:sty m:val="p"/>
                              </m:rPr>
                              <a:rPr lang="en-US" altLang="zh-CN" sz="2800">
                                <a:effectLst/>
                                <a:latin typeface="Cambria Math" panose="02040503050406030204" pitchFamily="18" charset="0"/>
                                <a:ea typeface="宋体" panose="02010600030101010101" pitchFamily="2" charset="-122"/>
                              </a:rPr>
                              <m:t>O</m:t>
                            </m:r>
                          </m:e>
                        </m:d>
                      </m:e>
                      <m:sub>
                        <m:r>
                          <a:rPr lang="en-US" altLang="zh-CN" sz="2800">
                            <a:effectLst/>
                            <a:latin typeface="Cambria Math" panose="02040503050406030204" pitchFamily="18" charset="0"/>
                            <a:ea typeface="宋体" panose="02010600030101010101" pitchFamily="2" charset="-122"/>
                          </a:rPr>
                          <m:t>2</m:t>
                        </m:r>
                      </m:sub>
                    </m:sSub>
                  </m:oMath>
                </a14:m>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宋体" panose="02010600030101010101" pitchFamily="2" charset="-122"/>
                  </a:rPr>
                  <a:t>中存在氢键和配位键</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D.</a:t>
                </a:r>
                <a14:m>
                  <m:oMath xmlns:m="http://schemas.openxmlformats.org/officeDocument/2006/math">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2</m:t>
                                </m:r>
                              </m:sub>
                            </m:sSub>
                            <m:r>
                              <m:rPr>
                                <m:sty m:val="p"/>
                              </m:rPr>
                              <a:rPr lang="en-US" altLang="zh-CN" sz="2800">
                                <a:effectLst/>
                                <a:latin typeface="Cambria Math" panose="02040503050406030204" pitchFamily="18" charset="0"/>
                                <a:ea typeface="宋体" panose="02010600030101010101" pitchFamily="2" charset="-122"/>
                              </a:rPr>
                              <m:t>O</m:t>
                            </m:r>
                          </m:e>
                        </m:d>
                      </m:e>
                      <m:sub>
                        <m:r>
                          <a:rPr lang="en-US" altLang="zh-CN" sz="2800">
                            <a:effectLst/>
                            <a:latin typeface="Cambria Math" panose="02040503050406030204" pitchFamily="18" charset="0"/>
                            <a:ea typeface="宋体" panose="02010600030101010101" pitchFamily="2" charset="-122"/>
                          </a:rPr>
                          <m:t>2</m:t>
                        </m:r>
                      </m:sub>
                    </m:sSub>
                  </m:oMath>
                </a14:m>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宋体" panose="02010600030101010101" pitchFamily="2" charset="-122"/>
                  </a:rPr>
                  <a:t>熔化可产生阴、</a:t>
                </a:r>
                <a:r>
                  <a:rPr lang="zh-CN" altLang="zh-CN" sz="2800" dirty="0" smtClean="0">
                    <a:effectLst/>
                    <a:latin typeface="Times New Roman" panose="02020603050405020304" pitchFamily="18" charset="0"/>
                    <a:ea typeface="宋体" panose="02010600030101010101" pitchFamily="2" charset="-122"/>
                  </a:rPr>
                  <a:t>阳离子</a:t>
                </a:r>
                <a:endParaRPr lang="zh-CN" altLang="zh-CN" sz="1100" dirty="0">
                  <a:effectLst/>
                  <a:latin typeface="Times New Roman" panose="02020603050405020304" pitchFamily="18" charset="0"/>
                  <a:ea typeface="宋体" panose="02010600030101010101" pitchFamily="2" charset="-122"/>
                </a:endParaRPr>
              </a:p>
            </p:txBody>
          </p:sp>
        </mc:Choice>
        <mc:Fallback>
          <p:sp>
            <p:nvSpPr>
              <p:cNvPr id="10" name="矩形 9">
                <a:extLst>
                  <a:ext uri="{FF2B5EF4-FFF2-40B4-BE49-F238E27FC236}">
                    <a16:creationId xmlns:a16="http://schemas.microsoft.com/office/drawing/2014/main" xmlns="" xmlns:a14="http://schemas.microsoft.com/office/drawing/2010/main" id="{AEE293AD-7F39-55F6-B2E0-BADE7270E2EA}"/>
                  </a:ext>
                </a:extLst>
              </p:cNvPr>
              <p:cNvSpPr>
                <a:spLocks noRot="1" noChangeAspect="1" noMove="1" noResize="1" noEditPoints="1" noAdjustHandles="1" noChangeArrowheads="1" noChangeShapeType="1" noTextEdit="1"/>
              </p:cNvSpPr>
              <p:nvPr/>
            </p:nvSpPr>
            <p:spPr>
              <a:xfrm>
                <a:off x="389949" y="755620"/>
                <a:ext cx="11410514" cy="3970318"/>
              </a:xfrm>
              <a:prstGeom prst="rect">
                <a:avLst/>
              </a:prstGeom>
              <a:blipFill rotWithShape="0">
                <a:blip r:embed="rId2"/>
                <a:stretch>
                  <a:fillRect l="-1122" r="-1068" b="-1536"/>
                </a:stretch>
              </a:blipFill>
            </p:spPr>
            <p:txBody>
              <a:bodyPr/>
              <a:lstStyle/>
              <a:p>
                <a:r>
                  <a:rPr lang="zh-CN" altLang="en-US">
                    <a:noFill/>
                  </a:rPr>
                  <a:t> </a:t>
                </a:r>
              </a:p>
            </p:txBody>
          </p:sp>
        </mc:Fallback>
      </mc:AlternateContent>
      <p:sp>
        <p:nvSpPr>
          <p:cNvPr id="13" name="TextBox 9"/>
          <p:cNvSpPr txBox="1"/>
          <p:nvPr/>
        </p:nvSpPr>
        <p:spPr>
          <a:xfrm>
            <a:off x="228650" y="2061642"/>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pic>
        <p:nvPicPr>
          <p:cNvPr id="4" name="image167.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47134" y="2080116"/>
            <a:ext cx="5974499" cy="1277670"/>
          </a:xfrm>
          <a:prstGeom prst="rect">
            <a:avLst/>
          </a:prstGeom>
          <a:noFill/>
          <a:ln>
            <a:noFill/>
          </a:ln>
        </p:spPr>
      </p:pic>
    </p:spTree>
    <p:extLst>
      <p:ext uri="{BB962C8B-B14F-4D97-AF65-F5344CB8AC3E}">
        <p14:creationId xmlns:p14="http://schemas.microsoft.com/office/powerpoint/2010/main" val="24820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4" name="组合 3"/>
          <p:cNvGrpSpPr/>
          <p:nvPr/>
        </p:nvGrpSpPr>
        <p:grpSpPr>
          <a:xfrm>
            <a:off x="404" y="405458"/>
            <a:ext cx="11800059" cy="5798126"/>
            <a:chOff x="404" y="941164"/>
            <a:chExt cx="11800059" cy="5798126"/>
          </a:xfrm>
        </p:grpSpPr>
        <mc:AlternateContent xmlns:mc="http://schemas.openxmlformats.org/markup-compatibility/2006" xmlns:a14="http://schemas.microsoft.com/office/drawing/2010/main">
          <mc:Choice Requires="a14">
            <p:sp>
              <p:nvSpPr>
                <p:cNvPr id="11" name="矩形 10"/>
                <p:cNvSpPr/>
                <p:nvPr/>
              </p:nvSpPr>
              <p:spPr>
                <a:xfrm>
                  <a:off x="389949" y="941164"/>
                  <a:ext cx="11410514" cy="5798126"/>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中心原子</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的价层电子对数是</a:t>
                  </a:r>
                  <a:r>
                    <a:rPr lang="en-US" altLang="zh-CN" sz="2800" dirty="0">
                      <a:effectLst/>
                      <a:latin typeface="Times New Roman" panose="02020603050405020304" pitchFamily="18" charset="0"/>
                      <a:ea typeface="宋体" panose="02010600030101010101" pitchFamily="2" charset="-122"/>
                    </a:rPr>
                    <a:t>3+</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rPr>
                          </m:ctrlPr>
                        </m:fPr>
                        <m:num>
                          <m:r>
                            <a:rPr lang="en-US" altLang="zh-CN" sz="2800">
                              <a:effectLst/>
                              <a:latin typeface="Cambria Math" panose="02040503050406030204" pitchFamily="18" charset="0"/>
                              <a:ea typeface="宋体" panose="02010600030101010101" pitchFamily="2" charset="-122"/>
                            </a:rPr>
                            <m:t>3</m:t>
                          </m:r>
                          <m:r>
                            <a:rPr lang="en-US" altLang="zh-CN" sz="2800" i="1">
                              <a:effectLst/>
                              <a:latin typeface="Cambria Math" panose="02040503050406030204" pitchFamily="18" charset="0"/>
                              <a:ea typeface="宋体" panose="02010600030101010101" pitchFamily="2" charset="-122"/>
                            </a:rPr>
                            <m:t>−</m:t>
                          </m:r>
                          <m:r>
                            <a:rPr lang="en-US" altLang="zh-CN" sz="2800">
                              <a:effectLst/>
                              <a:latin typeface="Cambria Math" panose="02040503050406030204" pitchFamily="18" charset="0"/>
                              <a:ea typeface="宋体" panose="02010600030101010101" pitchFamily="2" charset="-122"/>
                            </a:rPr>
                            <m:t>3×1</m:t>
                          </m:r>
                        </m:num>
                        <m:den>
                          <m:r>
                            <a:rPr lang="en-US" altLang="zh-CN" sz="2800">
                              <a:effectLst/>
                              <a:latin typeface="Cambria Math" panose="02040503050406030204" pitchFamily="18" charset="0"/>
                              <a:ea typeface="宋体" panose="02010600030101010101" pitchFamily="2" charset="-122"/>
                            </a:rPr>
                            <m:t>2</m:t>
                          </m:r>
                        </m:den>
                      </m:f>
                    </m:oMath>
                  </a14:m>
                  <a:r>
                    <a:rPr lang="en-US" altLang="zh-CN" sz="28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，无孤电子对，空间结构为平面三角形，结构对称，是仅含</a:t>
                  </a:r>
                  <a:r>
                    <a:rPr lang="en-US" altLang="zh-CN" sz="2800" dirty="0">
                      <a:effectLst/>
                      <a:latin typeface="Times New Roman" panose="02020603050405020304" pitchFamily="18" charset="0"/>
                      <a:ea typeface="宋体" panose="02010600030101010101" pitchFamily="2" charset="-122"/>
                    </a:rPr>
                    <a:t>B</a:t>
                  </a:r>
                  <a:r>
                    <a:rPr lang="en-US" altLang="zh-CN" sz="2800" dirty="0">
                      <a:effectLst/>
                      <a:latin typeface="楷体" panose="02010609060101010101" pitchFamily="49"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F</a:t>
                  </a:r>
                  <a:r>
                    <a:rPr lang="zh-CN" altLang="zh-CN" sz="2800" dirty="0">
                      <a:effectLst/>
                      <a:latin typeface="Times New Roman" panose="02020603050405020304" pitchFamily="18" charset="0"/>
                      <a:ea typeface="楷体" panose="02010609060101010101" pitchFamily="49" charset="-122"/>
                    </a:rPr>
                    <a:t>极性共价键的非极性分子，故</a:t>
                  </a:r>
                  <a:r>
                    <a:rPr lang="en-US" altLang="zh-CN" sz="2800" dirty="0">
                      <a:effectLst/>
                      <a:latin typeface="Times New Roman" panose="02020603050405020304" pitchFamily="18" charset="0"/>
                      <a:ea typeface="宋体" panose="02010600030101010101" pitchFamily="2" charset="-122"/>
                    </a:rPr>
                    <a:t>A</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effectLst/>
                      <a:latin typeface="Times New Roman" panose="02020603050405020304" pitchFamily="18" charset="0"/>
                      <a:ea typeface="宋体" panose="02010600030101010101" pitchFamily="2" charset="-122"/>
                    </a:rPr>
                    <a:t>H</a:t>
                  </a:r>
                  <a:r>
                    <a:rPr lang="en-US" altLang="zh-CN" sz="2800" baseline="-25000" dirty="0" smtClean="0">
                      <a:effectLst/>
                      <a:latin typeface="Times New Roman" panose="02020603050405020304" pitchFamily="18" charset="0"/>
                      <a:ea typeface="宋体" panose="02010600030101010101" pitchFamily="2" charset="-122"/>
                    </a:rPr>
                    <a:t>2</a:t>
                  </a:r>
                  <a:r>
                    <a:rPr lang="en-US" altLang="zh-CN" sz="2800" dirty="0" smtClean="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分子的中心原子价层电子对数为</a:t>
                  </a:r>
                  <a:r>
                    <a:rPr lang="en-US" altLang="zh-CN" sz="2800" dirty="0">
                      <a:effectLst/>
                      <a:latin typeface="Times New Roman" panose="02020603050405020304" pitchFamily="18" charset="0"/>
                      <a:ea typeface="宋体" panose="02010600030101010101" pitchFamily="2" charset="-122"/>
                    </a:rPr>
                    <a:t>2+</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rPr>
                          </m:ctrlPr>
                        </m:fPr>
                        <m:num>
                          <m:r>
                            <a:rPr lang="en-US" altLang="zh-CN" sz="2800">
                              <a:effectLst/>
                              <a:latin typeface="Cambria Math" panose="02040503050406030204" pitchFamily="18" charset="0"/>
                              <a:ea typeface="宋体" panose="02010600030101010101" pitchFamily="2" charset="-122"/>
                            </a:rPr>
                            <m:t>6</m:t>
                          </m:r>
                          <m:r>
                            <a:rPr lang="en-US" altLang="zh-CN" sz="2800" i="1">
                              <a:effectLst/>
                              <a:latin typeface="Cambria Math" panose="02040503050406030204" pitchFamily="18" charset="0"/>
                              <a:ea typeface="宋体" panose="02010600030101010101" pitchFamily="2" charset="-122"/>
                            </a:rPr>
                            <m:t>−</m:t>
                          </m:r>
                          <m:r>
                            <a:rPr lang="en-US" altLang="zh-CN" sz="2800">
                              <a:effectLst/>
                              <a:latin typeface="Cambria Math" panose="02040503050406030204" pitchFamily="18" charset="0"/>
                              <a:ea typeface="宋体" panose="02010600030101010101" pitchFamily="2" charset="-122"/>
                            </a:rPr>
                            <m:t>2×1</m:t>
                          </m:r>
                        </m:num>
                        <m:den>
                          <m:r>
                            <a:rPr lang="en-US" altLang="zh-CN" sz="2800">
                              <a:effectLst/>
                              <a:latin typeface="Cambria Math" panose="02040503050406030204" pitchFamily="18" charset="0"/>
                              <a:ea typeface="宋体" panose="02010600030101010101" pitchFamily="2" charset="-122"/>
                            </a:rPr>
                            <m:t>2</m:t>
                          </m:r>
                        </m:den>
                      </m:f>
                    </m:oMath>
                  </a14:m>
                  <a:r>
                    <a:rPr lang="en-US" altLang="zh-CN" sz="2800" dirty="0">
                      <a:effectLst/>
                      <a:latin typeface="Times New Roman" panose="02020603050405020304" pitchFamily="18" charset="0"/>
                      <a:ea typeface="宋体" panose="02010600030101010101" pitchFamily="2" charset="-122"/>
                    </a:rPr>
                    <a:t>=4</a:t>
                  </a:r>
                  <a:r>
                    <a:rPr lang="zh-CN" altLang="zh-CN" sz="2800" dirty="0">
                      <a:effectLst/>
                      <a:latin typeface="Times New Roman" panose="02020603050405020304" pitchFamily="18" charset="0"/>
                      <a:ea typeface="楷体" panose="02010609060101010101" pitchFamily="49" charset="-122"/>
                    </a:rPr>
                    <a:t>，采取</a:t>
                  </a:r>
                  <a:r>
                    <a:rPr lang="en-US" altLang="zh-CN" sz="2800" dirty="0">
                      <a:effectLst/>
                      <a:latin typeface="Times New Roman" panose="02020603050405020304" pitchFamily="18" charset="0"/>
                      <a:ea typeface="宋体" panose="02010600030101010101" pitchFamily="2" charset="-122"/>
                    </a:rPr>
                    <a:t>sp</a:t>
                  </a:r>
                  <a:r>
                    <a:rPr lang="en-US" altLang="zh-CN" sz="2800" baseline="30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杂化，孤电子对数为</a:t>
                  </a:r>
                  <a:r>
                    <a:rPr lang="en-US" altLang="zh-CN" sz="28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，键角约为</a:t>
                  </a:r>
                  <a:r>
                    <a:rPr lang="en-US" altLang="zh-CN" sz="2800" dirty="0">
                      <a:effectLst/>
                      <a:latin typeface="Times New Roman" panose="02020603050405020304" pitchFamily="18" charset="0"/>
                      <a:ea typeface="宋体" panose="02010600030101010101" pitchFamily="2" charset="-122"/>
                    </a:rPr>
                    <a:t>105</a:t>
                  </a:r>
                  <a:r>
                    <a:rPr lang="en-US" altLang="zh-CN" sz="2800" dirty="0">
                      <a:effectLst/>
                      <a:latin typeface="Times New Roman" panose="02020603050405020304" pitchFamily="18" charset="0"/>
                      <a:ea typeface="楷体" panose="02010609060101010101" pitchFamily="49" charset="-122"/>
                    </a:rPr>
                    <a:t> </a:t>
                  </a:r>
                  <a:r>
                    <a:rPr lang="en-US" altLang="zh-CN" sz="28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键角约为</a:t>
                  </a:r>
                  <a:r>
                    <a:rPr lang="en-US" altLang="zh-CN" sz="2800" dirty="0">
                      <a:effectLst/>
                      <a:latin typeface="Times New Roman" panose="02020603050405020304" pitchFamily="18" charset="0"/>
                      <a:ea typeface="宋体" panose="02010600030101010101" pitchFamily="2" charset="-122"/>
                    </a:rPr>
                    <a:t>120°</a:t>
                  </a:r>
                  <a:r>
                    <a:rPr lang="zh-CN"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的键角小于</a:t>
                  </a:r>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的键角，故</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正确；</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14:m>
                    <m:oMath xmlns:m="http://schemas.openxmlformats.org/officeDocument/2006/math">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2</m:t>
                                  </m:r>
                                </m:sub>
                              </m:sSub>
                              <m:r>
                                <m:rPr>
                                  <m:sty m:val="p"/>
                                </m:rPr>
                                <a:rPr lang="en-US" altLang="zh-CN" sz="2800">
                                  <a:effectLst/>
                                  <a:latin typeface="Cambria Math" panose="02040503050406030204" pitchFamily="18" charset="0"/>
                                  <a:ea typeface="宋体" panose="02010600030101010101" pitchFamily="2" charset="-122"/>
                                </a:rPr>
                                <m:t>O</m:t>
                              </m:r>
                            </m:e>
                          </m:d>
                        </m:e>
                        <m:sub>
                          <m:r>
                            <a:rPr lang="en-US" altLang="zh-CN" sz="2800">
                              <a:effectLst/>
                              <a:latin typeface="Cambria Math" panose="02040503050406030204" pitchFamily="18" charset="0"/>
                              <a:ea typeface="宋体" panose="02010600030101010101" pitchFamily="2" charset="-122"/>
                            </a:rPr>
                            <m:t>2</m:t>
                          </m:r>
                        </m:sub>
                      </m:sSub>
                    </m:oMath>
                  </a14:m>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分子间的</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与</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之间形成氢键，分子中</a:t>
                  </a:r>
                  <a:r>
                    <a:rPr lang="en-US" altLang="zh-CN" sz="2800" dirty="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原子提供孤电子对，</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原子提供空轨道，</a:t>
                  </a:r>
                  <a:r>
                    <a:rPr lang="en-US" altLang="zh-CN" sz="2800" dirty="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与</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原子之间存在配位键，故</a:t>
                  </a: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楷体" panose="02010609060101010101" pitchFamily="49" charset="-122"/>
                    </a:rPr>
                    <a:t>正确</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p:txBody>
            </p:sp>
          </mc:Choice>
          <mc:Fallback xmlns="">
            <p:sp>
              <p:nvSpPr>
                <p:cNvPr id="11" name="矩形 10"/>
                <p:cNvSpPr>
                  <a:spLocks noRot="1" noChangeAspect="1" noMove="1" noResize="1" noEditPoints="1" noAdjustHandles="1" noChangeArrowheads="1" noChangeShapeType="1" noTextEdit="1"/>
                </p:cNvSpPr>
                <p:nvPr/>
              </p:nvSpPr>
              <p:spPr>
                <a:xfrm>
                  <a:off x="389949" y="941164"/>
                  <a:ext cx="11410514" cy="5798126"/>
                </a:xfrm>
                <a:prstGeom prst="rect">
                  <a:avLst/>
                </a:prstGeom>
                <a:blipFill rotWithShape="0">
                  <a:blip r:embed="rId2"/>
                  <a:stretch>
                    <a:fillRect l="-1122" r="-1068" b="-736"/>
                  </a:stretch>
                </a:blipFill>
              </p:spPr>
              <p:txBody>
                <a:bodyPr/>
                <a:lstStyle/>
                <a:p>
                  <a:r>
                    <a:rPr lang="zh-CN" altLang="en-US">
                      <a:noFill/>
                    </a:rPr>
                    <a:t> </a:t>
                  </a:r>
                </a:p>
              </p:txBody>
            </p:sp>
          </mc:Fallback>
        </mc:AlternateContent>
        <p:grpSp>
          <p:nvGrpSpPr>
            <p:cNvPr id="7" name="组合 6"/>
            <p:cNvGrpSpPr/>
            <p:nvPr/>
          </p:nvGrpSpPr>
          <p:grpSpPr>
            <a:xfrm>
              <a:off x="404" y="1188021"/>
              <a:ext cx="1190976" cy="319214"/>
              <a:chOff x="404" y="631222"/>
              <a:chExt cx="1190976" cy="319214"/>
            </a:xfrm>
          </p:grpSpPr>
          <p:cxnSp>
            <p:nvCxnSpPr>
              <p:cNvPr id="8" name="直接连接符 7">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27420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2" name="组合 1"/>
          <p:cNvGrpSpPr/>
          <p:nvPr/>
        </p:nvGrpSpPr>
        <p:grpSpPr>
          <a:xfrm>
            <a:off x="404" y="1384883"/>
            <a:ext cx="11800059" cy="2116919"/>
            <a:chOff x="404" y="941164"/>
            <a:chExt cx="11800059" cy="2116919"/>
          </a:xfrm>
        </p:grpSpPr>
        <p:grpSp>
          <p:nvGrpSpPr>
            <p:cNvPr id="4" name="组合 3"/>
            <p:cNvGrpSpPr/>
            <p:nvPr/>
          </p:nvGrpSpPr>
          <p:grpSpPr>
            <a:xfrm>
              <a:off x="404" y="941164"/>
              <a:ext cx="11800059" cy="1846659"/>
              <a:chOff x="404" y="941164"/>
              <a:chExt cx="11800059" cy="1846659"/>
            </a:xfrm>
          </p:grpSpPr>
          <mc:AlternateContent xmlns:mc="http://schemas.openxmlformats.org/markup-compatibility/2006" xmlns:a14="http://schemas.microsoft.com/office/drawing/2010/main">
            <mc:Choice Requires="a14">
              <p:sp>
                <p:nvSpPr>
                  <p:cNvPr id="11" name="矩形 10"/>
                  <p:cNvSpPr/>
                  <p:nvPr/>
                </p:nvSpPr>
                <p:spPr>
                  <a:xfrm>
                    <a:off x="389949" y="941164"/>
                    <a:ext cx="11410514" cy="1846659"/>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effectLst/>
                        <a:latin typeface="Times New Roman" panose="02020603050405020304" pitchFamily="18" charset="0"/>
                        <a:ea typeface="楷体" panose="02010609060101010101" pitchFamily="49" charset="-122"/>
                      </a:rPr>
                      <a:t>　　　</a:t>
                    </a:r>
                    <a:r>
                      <a:rPr lang="zh-CN" altLang="zh-CN" sz="2800" dirty="0" smtClean="0">
                        <a:effectLst/>
                        <a:latin typeface="Times New Roman" panose="02020603050405020304" pitchFamily="18" charset="0"/>
                        <a:ea typeface="楷体" panose="02010609060101010101" pitchFamily="49" charset="-122"/>
                      </a:rPr>
                      <a:t>从</a:t>
                    </a:r>
                    <a:r>
                      <a:rPr lang="zh-CN" altLang="zh-CN" sz="2800" dirty="0">
                        <a:effectLst/>
                        <a:latin typeface="Times New Roman" panose="02020603050405020304" pitchFamily="18" charset="0"/>
                        <a:ea typeface="楷体" panose="02010609060101010101" pitchFamily="49" charset="-122"/>
                      </a:rPr>
                      <a:t>题干给定的转化可以看出，</a:t>
                    </a:r>
                    <a14:m>
                      <m:oMath xmlns:m="http://schemas.openxmlformats.org/officeDocument/2006/math">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2</m:t>
                                    </m:r>
                                  </m:sub>
                                </m:sSub>
                                <m:r>
                                  <m:rPr>
                                    <m:sty m:val="p"/>
                                  </m:rPr>
                                  <a:rPr lang="en-US" altLang="zh-CN" sz="2800">
                                    <a:effectLst/>
                                    <a:latin typeface="Cambria Math" panose="02040503050406030204" pitchFamily="18" charset="0"/>
                                    <a:ea typeface="宋体" panose="02010600030101010101" pitchFamily="2" charset="-122"/>
                                  </a:rPr>
                                  <m:t>O</m:t>
                                </m:r>
                              </m:e>
                            </m:d>
                          </m:e>
                          <m:sub>
                            <m:r>
                              <a:rPr lang="en-US" altLang="zh-CN" sz="2800">
                                <a:effectLst/>
                                <a:latin typeface="Cambria Math" panose="02040503050406030204" pitchFamily="18" charset="0"/>
                                <a:ea typeface="宋体" panose="02010600030101010101" pitchFamily="2" charset="-122"/>
                              </a:rPr>
                              <m:t>2</m:t>
                            </m:r>
                          </m:sub>
                        </m:sSub>
                      </m:oMath>
                    </a14:m>
                    <a:r>
                      <a:rPr lang="en-US" altLang="zh-CN" sz="2800" dirty="0">
                        <a:effectLst/>
                        <a:latin typeface="Times New Roman" panose="02020603050405020304" pitchFamily="18" charset="0"/>
                        <a:ea typeface="宋体" panose="02010600030101010101" pitchFamily="2" charset="-122"/>
                      </a:rPr>
                      <a:t>·BF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熔化后得到的物质</a:t>
                    </a:r>
                    <a:r>
                      <a:rPr lang="zh-CN" altLang="zh-CN" sz="2800" dirty="0" smtClean="0">
                        <a:effectLst/>
                        <a:latin typeface="Times New Roman" panose="02020603050405020304" pitchFamily="18" charset="0"/>
                        <a:ea typeface="楷体" panose="02010609060101010101" pitchFamily="49" charset="-122"/>
                      </a:rPr>
                      <a:t>为</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endParaRPr lang="en-US" altLang="zh-CN" sz="2000" dirty="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en-US" sz="2800" dirty="0" smtClean="0">
                        <a:effectLst/>
                        <a:latin typeface="Times New Roman" panose="02020603050405020304" pitchFamily="18" charset="0"/>
                        <a:ea typeface="楷体" panose="02010609060101010101" pitchFamily="49" charset="-122"/>
                      </a:rPr>
                      <a:t>　　　　　　  </a:t>
                    </a:r>
                    <a:r>
                      <a:rPr lang="zh-CN" altLang="zh-CN" sz="2800" dirty="0" smtClean="0">
                        <a:effectLst/>
                        <a:latin typeface="Times New Roman" panose="02020603050405020304" pitchFamily="18" charset="0"/>
                        <a:ea typeface="楷体" panose="02010609060101010101" pitchFamily="49" charset="-122"/>
                      </a:rPr>
                      <a:t>，</a:t>
                    </a:r>
                    <a:r>
                      <a:rPr lang="zh-CN" altLang="zh-CN" sz="2800" dirty="0">
                        <a:effectLst/>
                        <a:latin typeface="Times New Roman" panose="02020603050405020304" pitchFamily="18" charset="0"/>
                        <a:ea typeface="楷体" panose="02010609060101010101" pitchFamily="49" charset="-122"/>
                      </a:rPr>
                      <a:t>由阴、阳离子构成，故</a:t>
                    </a:r>
                    <a:r>
                      <a:rPr lang="en-US" altLang="zh-CN" sz="2800" dirty="0">
                        <a:effectLst/>
                        <a:latin typeface="Times New Roman" panose="02020603050405020304" pitchFamily="18" charset="0"/>
                        <a:ea typeface="宋体" panose="02010600030101010101" pitchFamily="2" charset="-122"/>
                      </a:rPr>
                      <a:t>D</a:t>
                    </a:r>
                    <a:r>
                      <a:rPr lang="zh-CN" altLang="zh-CN" sz="2800" dirty="0">
                        <a:effectLst/>
                        <a:latin typeface="Times New Roman" panose="02020603050405020304" pitchFamily="18" charset="0"/>
                        <a:ea typeface="楷体" panose="02010609060101010101" pitchFamily="49" charset="-122"/>
                      </a:rPr>
                      <a:t>正确</a:t>
                    </a:r>
                    <a:r>
                      <a:rPr lang="zh-CN" altLang="zh-CN" sz="2800" dirty="0" smtClean="0">
                        <a:effectLst/>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11" name="矩形 10"/>
                  <p:cNvSpPr>
                    <a:spLocks noRot="1" noChangeAspect="1" noMove="1" noResize="1" noEditPoints="1" noAdjustHandles="1" noChangeArrowheads="1" noChangeShapeType="1" noTextEdit="1"/>
                  </p:cNvSpPr>
                  <p:nvPr/>
                </p:nvSpPr>
                <p:spPr>
                  <a:xfrm>
                    <a:off x="389949" y="941164"/>
                    <a:ext cx="11410514" cy="1846659"/>
                  </a:xfrm>
                  <a:prstGeom prst="rect">
                    <a:avLst/>
                  </a:prstGeom>
                  <a:blipFill rotWithShape="0">
                    <a:blip r:embed="rId2"/>
                    <a:stretch>
                      <a:fillRect b="-4290"/>
                    </a:stretch>
                  </a:blipFill>
                </p:spPr>
                <p:txBody>
                  <a:bodyPr/>
                  <a:lstStyle/>
                  <a:p>
                    <a:r>
                      <a:rPr lang="zh-CN" altLang="en-US">
                        <a:noFill/>
                      </a:rPr>
                      <a:t> </a:t>
                    </a:r>
                  </a:p>
                </p:txBody>
              </p:sp>
            </mc:Fallback>
          </mc:AlternateContent>
          <p:grpSp>
            <p:nvGrpSpPr>
              <p:cNvPr id="7" name="组合 6"/>
              <p:cNvGrpSpPr/>
              <p:nvPr/>
            </p:nvGrpSpPr>
            <p:grpSpPr>
              <a:xfrm>
                <a:off x="404" y="1188021"/>
                <a:ext cx="1190976" cy="319214"/>
                <a:chOff x="404" y="631222"/>
                <a:chExt cx="1190976" cy="319214"/>
              </a:xfrm>
            </p:grpSpPr>
            <p:cxnSp>
              <p:nvCxnSpPr>
                <p:cNvPr id="8" name="直接连接符 7">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9" name="image168.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5170" y="1840285"/>
              <a:ext cx="2358618" cy="1217798"/>
            </a:xfrm>
            <a:prstGeom prst="rect">
              <a:avLst/>
            </a:prstGeom>
            <a:noFill/>
            <a:ln>
              <a:noFill/>
            </a:ln>
          </p:spPr>
        </p:pic>
      </p:grpSp>
    </p:spTree>
    <p:extLst>
      <p:ext uri="{BB962C8B-B14F-4D97-AF65-F5344CB8AC3E}">
        <p14:creationId xmlns:p14="http://schemas.microsoft.com/office/powerpoint/2010/main" val="406813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hlinkClick r:id="rId7" action="ppaction://hlinksldjump"/>
          </p:cNvPr>
          <p:cNvSpPr txBox="1"/>
          <p:nvPr>
            <p:custDataLst>
              <p:tags r:id="rId1"/>
            </p:custDataLst>
          </p:nvPr>
        </p:nvSpPr>
        <p:spPr>
          <a:xfrm>
            <a:off x="1198662" y="4051155"/>
            <a:ext cx="1656184" cy="507647"/>
          </a:xfrm>
          <a:prstGeom prst="rect">
            <a:avLst/>
          </a:prstGeom>
          <a:noFill/>
        </p:spPr>
        <p:txBody>
          <a:bodyPr wrap="square" rtlCol="0">
            <a:spAutoFit/>
          </a:bodyPr>
          <a:lstStyle/>
          <a:p>
            <a:r>
              <a:rPr lang="zh-CN" altLang="en-US" sz="2600" kern="300" dirty="0">
                <a:solidFill>
                  <a:srgbClr val="0070C0"/>
                </a:solidFill>
                <a:latin typeface="微软雅黑" panose="020B0503020204020204" charset="-122"/>
                <a:ea typeface="微软雅黑" panose="020B0503020204020204" charset="-122"/>
                <a:cs typeface="明兰_UI_TC" pitchFamily="2" charset="-122"/>
              </a:rPr>
              <a:t>课时精练</a:t>
            </a:r>
          </a:p>
        </p:txBody>
      </p:sp>
      <p:sp>
        <p:nvSpPr>
          <p:cNvPr id="12" name="文本框 11">
            <a:hlinkClick r:id="rId8" action="ppaction://hlinksldjump"/>
          </p:cNvPr>
          <p:cNvSpPr txBox="1"/>
          <p:nvPr>
            <p:custDataLst>
              <p:tags r:id="rId2"/>
            </p:custDataLst>
          </p:nvPr>
        </p:nvSpPr>
        <p:spPr>
          <a:xfrm>
            <a:off x="1198662" y="1629594"/>
            <a:ext cx="6597954" cy="492443"/>
          </a:xfrm>
          <a:prstGeom prst="rect">
            <a:avLst/>
          </a:prstGeom>
          <a:noFill/>
        </p:spPr>
        <p:txBody>
          <a:bodyPr wrap="square" rtlCol="0">
            <a:spAutoFit/>
          </a:bodyPr>
          <a:lstStyle/>
          <a:p>
            <a:pPr defTabSz="914400"/>
            <a:r>
              <a:rPr lang="zh-CN" altLang="zh-CN" sz="2600" kern="100" dirty="0">
                <a:latin typeface="微软雅黑" panose="020B0503020204020204" charset="-122"/>
                <a:ea typeface="微软雅黑" panose="020B0503020204020204" charset="-122"/>
                <a:cs typeface="Times New Roman" panose="02020603050405020304" pitchFamily="18" charset="0"/>
              </a:rPr>
              <a:t>考点一　键的极性与分子极性　分子的手性</a:t>
            </a:r>
          </a:p>
        </p:txBody>
      </p:sp>
      <p:sp>
        <p:nvSpPr>
          <p:cNvPr id="17" name="文本框 16">
            <a:hlinkClick r:id="rId9" action="ppaction://hlinksldjump"/>
          </p:cNvPr>
          <p:cNvSpPr txBox="1"/>
          <p:nvPr>
            <p:custDataLst>
              <p:tags r:id="rId3"/>
            </p:custDataLst>
          </p:nvPr>
        </p:nvSpPr>
        <p:spPr>
          <a:xfrm>
            <a:off x="1198662" y="2436781"/>
            <a:ext cx="6597954" cy="492443"/>
          </a:xfrm>
          <a:prstGeom prst="rect">
            <a:avLst/>
          </a:prstGeom>
          <a:noFill/>
        </p:spPr>
        <p:txBody>
          <a:bodyPr wrap="square" rtlCol="0">
            <a:spAutoFit/>
          </a:bodyPr>
          <a:lstStyle>
            <a:defPPr>
              <a:defRPr lang="zh-CN"/>
            </a:defPPr>
            <a:lvl1pPr defTabSz="914400">
              <a:defRPr sz="2600" kern="100">
                <a:latin typeface="方正准圆_GBK" panose="03000509000000000000" pitchFamily="65" charset="-122"/>
                <a:ea typeface="方正准圆_GBK" panose="03000509000000000000" pitchFamily="65" charset="-122"/>
                <a:cs typeface="Times New Roman" panose="02020603050405020304" pitchFamily="18" charset="0"/>
              </a:defRPr>
            </a:lvl1pPr>
          </a:lstStyle>
          <a:p>
            <a:r>
              <a:rPr lang="zh-CN" altLang="zh-CN" dirty="0">
                <a:latin typeface="微软雅黑" panose="020B0503020204020204" charset="-122"/>
                <a:ea typeface="微软雅黑" panose="020B0503020204020204" charset="-122"/>
              </a:rPr>
              <a:t>考点二　分子间作用力</a:t>
            </a:r>
          </a:p>
        </p:txBody>
      </p:sp>
      <p:sp>
        <p:nvSpPr>
          <p:cNvPr id="18" name="文本框 17">
            <a:hlinkClick r:id="rId10" action="ppaction://hlinksldjump"/>
          </p:cNvPr>
          <p:cNvSpPr txBox="1"/>
          <p:nvPr>
            <p:custDataLst>
              <p:tags r:id="rId4"/>
            </p:custDataLst>
          </p:nvPr>
        </p:nvSpPr>
        <p:spPr>
          <a:xfrm>
            <a:off x="1198662" y="3243968"/>
            <a:ext cx="4896544" cy="492443"/>
          </a:xfrm>
          <a:prstGeom prst="rect">
            <a:avLst/>
          </a:prstGeom>
          <a:noFill/>
        </p:spPr>
        <p:txBody>
          <a:bodyPr wrap="square" rtlCol="0">
            <a:spAutoFit/>
          </a:bodyPr>
          <a:lstStyle/>
          <a:p>
            <a:pPr defTabSz="914400"/>
            <a:r>
              <a:rPr lang="zh-CN" altLang="zh-CN" sz="2600" kern="100" dirty="0">
                <a:latin typeface="微软雅黑" panose="020B0503020204020204" charset="-122"/>
                <a:ea typeface="微软雅黑" panose="020B0503020204020204" charset="-122"/>
                <a:cs typeface="Times New Roman" panose="02020603050405020304" pitchFamily="18" charset="0"/>
              </a:rPr>
              <a:t>考点三　配合物　超分子</a:t>
            </a:r>
          </a:p>
        </p:txBody>
      </p:sp>
      <p:grpSp>
        <p:nvGrpSpPr>
          <p:cNvPr id="2" name="组合 1"/>
          <p:cNvGrpSpPr/>
          <p:nvPr/>
        </p:nvGrpSpPr>
        <p:grpSpPr>
          <a:xfrm>
            <a:off x="0" y="369637"/>
            <a:ext cx="2079563" cy="471630"/>
            <a:chOff x="0" y="369637"/>
            <a:chExt cx="2079563" cy="471630"/>
          </a:xfrm>
        </p:grpSpPr>
        <p:sp>
          <p:nvSpPr>
            <p:cNvPr id="6" name="文本框 5">
              <a:extLst>
                <a:ext uri="{FF2B5EF4-FFF2-40B4-BE49-F238E27FC236}">
                  <a16:creationId xmlns:a16="http://schemas.microsoft.com/office/drawing/2014/main" xmlns="" id="{0A4085A5-94D9-97B9-BBF4-E045DEE09A4A}"/>
                </a:ext>
              </a:extLst>
            </p:cNvPr>
            <p:cNvSpPr txBox="1"/>
            <p:nvPr/>
          </p:nvSpPr>
          <p:spPr>
            <a:xfrm>
              <a:off x="533338" y="369637"/>
              <a:ext cx="1546225" cy="445770"/>
            </a:xfrm>
            <a:prstGeom prst="rect">
              <a:avLst/>
            </a:prstGeom>
            <a:noFill/>
          </p:spPr>
          <p:txBody>
            <a:bodyPr wrap="square" rtlCol="0">
              <a:noAutofit/>
            </a:bodyPr>
            <a:lstStyle/>
            <a:p>
              <a:r>
                <a:rPr lang="zh-CN" altLang="en-US" dirty="0">
                  <a:effectLst>
                    <a:outerShdw blurRad="25400" dist="25400" dir="2700000" algn="tl">
                      <a:srgbClr val="000000">
                        <a:alpha val="25000"/>
                      </a:srgbClr>
                    </a:outerShdw>
                  </a:effectLst>
                  <a:latin typeface="楷体" panose="02010609060101010101" pitchFamily="49" charset="-122"/>
                  <a:ea typeface="楷体" panose="02010609060101010101" pitchFamily="49" charset="-122"/>
                </a:rPr>
                <a:t>内容索引</a:t>
              </a:r>
              <a:endParaRPr lang="zh-CN" altLang="en-US" sz="1800" dirty="0">
                <a:effectLst>
                  <a:outerShdw blurRad="25400" dist="25400" dir="2700000" algn="tl">
                    <a:srgbClr val="000000">
                      <a:alpha val="25000"/>
                    </a:srgbClr>
                  </a:outerShdw>
                </a:effectLst>
                <a:latin typeface="楷体" panose="02010609060101010101" pitchFamily="49" charset="-122"/>
                <a:ea typeface="楷体" panose="02010609060101010101" pitchFamily="49" charset="-122"/>
                <a:sym typeface="Arial Black" panose="020B0A04020102020204"/>
              </a:endParaRPr>
            </a:p>
          </p:txBody>
        </p:sp>
        <p:pic>
          <p:nvPicPr>
            <p:cNvPr id="7" name="图片 6" descr="形状, 圆圈&#10;&#10;AI 生成的内容可能不正确。">
              <a:extLst>
                <a:ext uri="{FF2B5EF4-FFF2-40B4-BE49-F238E27FC236}">
                  <a16:creationId xmlns:a16="http://schemas.microsoft.com/office/drawing/2014/main" xmlns="" id="{0871DC31-B3FE-6B72-19FB-E5D33ADE7B34}"/>
                </a:ext>
              </a:extLst>
            </p:cNvPr>
            <p:cNvPicPr>
              <a:picLocks noChangeAspect="1"/>
            </p:cNvPicPr>
            <p:nvPr/>
          </p:nvPicPr>
          <p:blipFill>
            <a:blip r:embed="rId11"/>
            <a:stretch>
              <a:fillRect/>
            </a:stretch>
          </p:blipFill>
          <p:spPr>
            <a:xfrm>
              <a:off x="246775" y="468254"/>
              <a:ext cx="303815" cy="340456"/>
            </a:xfrm>
            <a:prstGeom prst="rect">
              <a:avLst/>
            </a:prstGeom>
          </p:spPr>
        </p:pic>
        <p:cxnSp>
          <p:nvCxnSpPr>
            <p:cNvPr id="8" name="直接连接符 7">
              <a:extLst>
                <a:ext uri="{FF2B5EF4-FFF2-40B4-BE49-F238E27FC236}">
                  <a16:creationId xmlns:a16="http://schemas.microsoft.com/office/drawing/2014/main" xmlns="" id="{E3A47151-4C50-1241-DB02-15ECCFEEED45}"/>
                </a:ext>
              </a:extLst>
            </p:cNvPr>
            <p:cNvCxnSpPr/>
            <p:nvPr/>
          </p:nvCxnSpPr>
          <p:spPr>
            <a:xfrm>
              <a:off x="0" y="841267"/>
              <a:ext cx="1918742"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837438"/>
            <a:ext cx="11410514" cy="397031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正硼酸</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是一种片层状结构的白色晶体，层内的</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分子通过氢键相连</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如图所示</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。下列有关说法正确的</a:t>
            </a:r>
            <a:r>
              <a:rPr lang="zh-CN" altLang="zh-CN" sz="2800" dirty="0" smtClean="0">
                <a:latin typeface="Times New Roman" panose="02020603050405020304" pitchFamily="18" charset="0"/>
                <a:ea typeface="宋体" panose="02010600030101010101" pitchFamily="2" charset="-122"/>
              </a:rPr>
              <a:t>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正硼酸晶体属于共价晶体</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分子的稳定性与氢键有关</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分子中硼原子最外层为</a:t>
            </a:r>
            <a:r>
              <a:rPr lang="en-US" altLang="zh-CN" sz="2800" dirty="0">
                <a:latin typeface="Times New Roman" panose="02020603050405020304" pitchFamily="18" charset="0"/>
                <a:ea typeface="宋体" panose="02010600030101010101" pitchFamily="2" charset="-122"/>
              </a:rPr>
              <a:t>8</a:t>
            </a:r>
            <a:r>
              <a:rPr lang="zh-CN" altLang="zh-CN" sz="2800" dirty="0">
                <a:latin typeface="Times New Roman" panose="02020603050405020304" pitchFamily="18" charset="0"/>
                <a:ea typeface="宋体" panose="02010600030101010101" pitchFamily="2" charset="-122"/>
              </a:rPr>
              <a:t>电子稳定结构</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含</a:t>
            </a:r>
            <a:r>
              <a:rPr lang="en-US" altLang="zh-CN" sz="2800" dirty="0">
                <a:latin typeface="Times New Roman" panose="02020603050405020304" pitchFamily="18" charset="0"/>
                <a:ea typeface="宋体" panose="02010600030101010101" pitchFamily="2" charset="-122"/>
              </a:rPr>
              <a:t>1 </a:t>
            </a:r>
            <a:r>
              <a:rPr lang="en-US" altLang="zh-CN" sz="2800" dirty="0" err="1">
                <a:latin typeface="Times New Roman" panose="02020603050405020304" pitchFamily="18" charset="0"/>
                <a:ea typeface="宋体" panose="02010600030101010101" pitchFamily="2" charset="-122"/>
              </a:rPr>
              <a:t>mol</a:t>
            </a:r>
            <a:r>
              <a:rPr lang="en-US" altLang="zh-CN" sz="2800" dirty="0">
                <a:latin typeface="Times New Roman" panose="02020603050405020304" pitchFamily="18" charset="0"/>
                <a:ea typeface="宋体" panose="02010600030101010101" pitchFamily="2" charset="-122"/>
              </a:rPr>
              <a:t> 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的晶体中有</a:t>
            </a:r>
            <a:r>
              <a:rPr lang="en-US" altLang="zh-CN" sz="2800" dirty="0">
                <a:latin typeface="Times New Roman" panose="02020603050405020304" pitchFamily="18" charset="0"/>
                <a:ea typeface="宋体" panose="02010600030101010101" pitchFamily="2" charset="-122"/>
              </a:rPr>
              <a:t>3 </a:t>
            </a:r>
            <a:r>
              <a:rPr lang="en-US" altLang="zh-CN" sz="2800" dirty="0" err="1">
                <a:latin typeface="Times New Roman" panose="02020603050405020304" pitchFamily="18" charset="0"/>
                <a:ea typeface="宋体" panose="02010600030101010101" pitchFamily="2" charset="-122"/>
              </a:rPr>
              <a:t>mol</a:t>
            </a:r>
            <a:r>
              <a:rPr lang="zh-CN" altLang="zh-CN" sz="2800" dirty="0" smtClean="0">
                <a:latin typeface="Times New Roman" panose="02020603050405020304" pitchFamily="18" charset="0"/>
                <a:ea typeface="宋体" panose="02010600030101010101" pitchFamily="2" charset="-122"/>
              </a:rPr>
              <a:t>氢键</a:t>
            </a:r>
            <a:endParaRPr lang="zh-CN" altLang="zh-CN" sz="1100" dirty="0">
              <a:latin typeface="Times New Roman" panose="02020603050405020304" pitchFamily="18" charset="0"/>
              <a:ea typeface="宋体" panose="02010600030101010101" pitchFamily="2" charset="-122"/>
            </a:endParaRPr>
          </a:p>
        </p:txBody>
      </p:sp>
      <p:sp>
        <p:nvSpPr>
          <p:cNvPr id="13" name="TextBox 9"/>
          <p:cNvSpPr txBox="1"/>
          <p:nvPr/>
        </p:nvSpPr>
        <p:spPr>
          <a:xfrm>
            <a:off x="224458" y="4027245"/>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pic>
        <p:nvPicPr>
          <p:cNvPr id="4" name="image169.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398" y="1917626"/>
            <a:ext cx="3402930" cy="2363690"/>
          </a:xfrm>
          <a:prstGeom prst="rect">
            <a:avLst/>
          </a:prstGeom>
          <a:noFill/>
          <a:ln>
            <a:noFill/>
          </a:ln>
        </p:spPr>
      </p:pic>
    </p:spTree>
    <p:extLst>
      <p:ext uri="{BB962C8B-B14F-4D97-AF65-F5344CB8AC3E}">
        <p14:creationId xmlns:p14="http://schemas.microsoft.com/office/powerpoint/2010/main" val="291149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4" name="组合 3"/>
          <p:cNvGrpSpPr/>
          <p:nvPr/>
        </p:nvGrpSpPr>
        <p:grpSpPr>
          <a:xfrm>
            <a:off x="404" y="151974"/>
            <a:ext cx="11800059" cy="6555641"/>
            <a:chOff x="404" y="941164"/>
            <a:chExt cx="11800059" cy="6555641"/>
          </a:xfrm>
        </p:grpSpPr>
        <p:sp>
          <p:nvSpPr>
            <p:cNvPr id="11" name="矩形 10"/>
            <p:cNvSpPr/>
            <p:nvPr/>
          </p:nvSpPr>
          <p:spPr>
            <a:xfrm>
              <a:off x="389949" y="941164"/>
              <a:ext cx="11410514" cy="6555641"/>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正硼酸分子由氢键与范德华力聚集成晶体，属于分子晶体</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也可根据题干信息</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层内的</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分子通过氢键相连</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得知正硼酸晶体是分子晶体</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选项错误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H</a:t>
              </a:r>
              <a:r>
                <a:rPr lang="en-US" altLang="zh-CN" sz="2800" baseline="-25000" dirty="0" smtClean="0">
                  <a:latin typeface="Times New Roman" panose="02020603050405020304" pitchFamily="18" charset="0"/>
                  <a:ea typeface="宋体" panose="02010600030101010101" pitchFamily="2" charset="-122"/>
                </a:rPr>
                <a:t>3</a:t>
              </a:r>
              <a:r>
                <a:rPr lang="en-US" altLang="zh-CN" sz="2800" dirty="0" smtClean="0">
                  <a:latin typeface="Times New Roman" panose="02020603050405020304" pitchFamily="18" charset="0"/>
                  <a:ea typeface="宋体" panose="02010600030101010101" pitchFamily="2" charset="-122"/>
                </a:rPr>
                <a:t>BO</a:t>
              </a:r>
              <a:r>
                <a:rPr lang="en-US" altLang="zh-CN" sz="2800" baseline="-25000" dirty="0" smtClean="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分子的稳定性与分子内部的共价键有关，与分子间氢键无关，</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选项错误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分子</a:t>
              </a:r>
              <a:r>
                <a:rPr lang="zh-CN" altLang="zh-CN" sz="2800" dirty="0">
                  <a:latin typeface="Times New Roman" panose="02020603050405020304" pitchFamily="18" charset="0"/>
                  <a:ea typeface="楷体" panose="02010609060101010101" pitchFamily="49" charset="-122"/>
                </a:rPr>
                <a:t>中的硼原子含</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σ</a:t>
              </a:r>
              <a:r>
                <a:rPr lang="zh-CN" altLang="zh-CN" sz="2800" dirty="0">
                  <a:latin typeface="Times New Roman" panose="02020603050405020304" pitchFamily="18" charset="0"/>
                  <a:ea typeface="楷体" panose="02010609060101010101" pitchFamily="49" charset="-122"/>
                </a:rPr>
                <a:t>键且没有孤电子对，</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最外层只有</a:t>
              </a: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电子，不符合</a:t>
              </a:r>
              <a:r>
                <a:rPr lang="en-US" altLang="zh-CN" sz="2800" dirty="0">
                  <a:latin typeface="Times New Roman" panose="02020603050405020304" pitchFamily="18" charset="0"/>
                  <a:ea typeface="宋体" panose="02010600030101010101" pitchFamily="2" charset="-122"/>
                </a:rPr>
                <a:t>8</a:t>
              </a:r>
              <a:r>
                <a:rPr lang="zh-CN" altLang="zh-CN" sz="2800" dirty="0">
                  <a:latin typeface="Times New Roman" panose="02020603050405020304" pitchFamily="18" charset="0"/>
                  <a:ea typeface="楷体" panose="02010609060101010101" pitchFamily="49" charset="-122"/>
                </a:rPr>
                <a:t>电子稳定结构，</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选项错误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di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由</a:t>
              </a:r>
              <a:r>
                <a:rPr lang="zh-CN" altLang="zh-CN" sz="2800" dirty="0">
                  <a:latin typeface="Times New Roman" panose="02020603050405020304" pitchFamily="18" charset="0"/>
                  <a:ea typeface="楷体" panose="02010609060101010101" pitchFamily="49" charset="-122"/>
                </a:rPr>
                <a:t>图可知，每个</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分子形成</a:t>
              </a: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个氢键，但每个氢键被</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分子共用，因此每个</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分子平均有</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个氢键，则含</a:t>
              </a:r>
              <a:r>
                <a:rPr lang="en-US" altLang="zh-CN" sz="2800" dirty="0">
                  <a:latin typeface="Times New Roman" panose="02020603050405020304" pitchFamily="18" charset="0"/>
                  <a:ea typeface="宋体" panose="02010600030101010101" pitchFamily="2" charset="-122"/>
                </a:rPr>
                <a:t>1</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en-US" altLang="zh-CN" sz="2800" dirty="0">
                  <a:latin typeface="Times New Roman" panose="02020603050405020304" pitchFamily="18" charset="0"/>
                  <a:ea typeface="楷体" panose="02010609060101010101" pitchFamily="49" charset="-122"/>
                </a:rPr>
                <a:t> </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BO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的晶体中</a:t>
              </a:r>
              <a:r>
                <a:rPr lang="zh-CN" altLang="zh-CN" sz="2800" dirty="0" smtClean="0">
                  <a:latin typeface="Times New Roman" panose="02020603050405020304" pitchFamily="18" charset="0"/>
                  <a:ea typeface="楷体" panose="02010609060101010101" pitchFamily="49" charset="-122"/>
                </a:rPr>
                <a:t>有</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3</a:t>
              </a:r>
              <a:r>
                <a:rPr lang="en-US" altLang="zh-CN" sz="2800" dirty="0" smtClean="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氢键，</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选项正确。</a:t>
              </a:r>
              <a:endParaRPr lang="zh-CN" altLang="zh-CN" sz="1100" dirty="0">
                <a:effectLst/>
                <a:latin typeface="Times New Roman" panose="02020603050405020304" pitchFamily="18" charset="0"/>
                <a:ea typeface="宋体" panose="02010600030101010101" pitchFamily="2" charset="-122"/>
              </a:endParaRPr>
            </a:p>
          </p:txBody>
        </p:sp>
        <p:grpSp>
          <p:nvGrpSpPr>
            <p:cNvPr id="7" name="组合 6"/>
            <p:cNvGrpSpPr/>
            <p:nvPr/>
          </p:nvGrpSpPr>
          <p:grpSpPr>
            <a:xfrm>
              <a:off x="404" y="1188021"/>
              <a:ext cx="1190976" cy="319214"/>
              <a:chOff x="404" y="631222"/>
              <a:chExt cx="1190976" cy="319214"/>
            </a:xfrm>
          </p:grpSpPr>
          <p:cxnSp>
            <p:nvCxnSpPr>
              <p:cNvPr id="8" name="直接连接符 7">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47363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51974"/>
            <a:ext cx="11410514" cy="6555641"/>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tabLst>
                <a:tab pos="2790825" algn="l"/>
                <a:tab pos="4231005" algn="l"/>
              </a:tabLst>
            </a:pP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二、分子间作用力对物质溶解性的影响</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rPr>
              <a:t>下列有关物质溶解度的说法错误的</a:t>
            </a:r>
            <a:r>
              <a:rPr lang="zh-CN" altLang="zh-CN" sz="2800" dirty="0" smtClean="0">
                <a:latin typeface="Times New Roman" panose="02020603050405020304" pitchFamily="18" charset="0"/>
                <a:ea typeface="宋体" panose="02010600030101010101" pitchFamily="2" charset="-122"/>
              </a:rPr>
              <a:t>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相同条件下，</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在水中的溶解度比</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的大</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B.1-</a:t>
            </a:r>
            <a:r>
              <a:rPr lang="zh-CN" altLang="zh-CN" sz="2800" dirty="0">
                <a:latin typeface="Times New Roman" panose="02020603050405020304" pitchFamily="18" charset="0"/>
                <a:ea typeface="宋体" panose="02010600030101010101" pitchFamily="2" charset="-122"/>
              </a:rPr>
              <a:t>戊醇在水中溶解度小于乙醇，主要由于</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戊醇的烃基较大</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硫难溶于水，微溶于酒精，易溶于</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，说明分子极性：</a:t>
            </a:r>
            <a:r>
              <a:rPr lang="en-US" altLang="zh-CN" sz="2800" dirty="0" smtClean="0">
                <a:latin typeface="Times New Roman" panose="02020603050405020304" pitchFamily="18" charset="0"/>
                <a:ea typeface="宋体" panose="02010600030101010101" pitchFamily="2" charset="-122"/>
              </a:rPr>
              <a:t>H</a:t>
            </a:r>
            <a:r>
              <a:rPr lang="en-US" altLang="zh-CN" sz="2800" baseline="-25000" dirty="0" smtClean="0">
                <a:latin typeface="Times New Roman" panose="02020603050405020304" pitchFamily="18" charset="0"/>
                <a:ea typeface="宋体" panose="02010600030101010101" pitchFamily="2" charset="-122"/>
              </a:rPr>
              <a:t>2</a:t>
            </a:r>
            <a:r>
              <a:rPr lang="en-US" altLang="zh-CN" sz="2800" dirty="0" smtClean="0">
                <a:latin typeface="Times New Roman" panose="02020603050405020304" pitchFamily="18" charset="0"/>
                <a:ea typeface="宋体" panose="02010600030101010101" pitchFamily="2" charset="-122"/>
              </a:rPr>
              <a:t>O&lt;C</a:t>
            </a:r>
            <a:r>
              <a:rPr lang="en-US" altLang="zh-CN" sz="2800" baseline="-25000" dirty="0" smtClean="0">
                <a:latin typeface="Times New Roman" panose="02020603050405020304" pitchFamily="18" charset="0"/>
                <a:ea typeface="宋体" panose="02010600030101010101" pitchFamily="2" charset="-122"/>
              </a:rPr>
              <a:t>2</a:t>
            </a:r>
            <a:r>
              <a:rPr lang="en-US" altLang="zh-CN" sz="2800" dirty="0" smtClean="0">
                <a:latin typeface="Times New Roman" panose="02020603050405020304" pitchFamily="18" charset="0"/>
                <a:ea typeface="宋体" panose="02010600030101010101" pitchFamily="2" charset="-122"/>
              </a:rPr>
              <a:t>H</a:t>
            </a:r>
            <a:r>
              <a:rPr lang="en-US" altLang="zh-CN" sz="2800" baseline="-25000" dirty="0" smtClean="0">
                <a:latin typeface="Times New Roman" panose="02020603050405020304" pitchFamily="18" charset="0"/>
                <a:ea typeface="宋体" panose="02010600030101010101" pitchFamily="2" charset="-122"/>
              </a:rPr>
              <a:t>5</a:t>
            </a:r>
            <a:r>
              <a:rPr lang="en-US" altLang="zh-CN" sz="2800" dirty="0" smtClean="0">
                <a:latin typeface="Times New Roman" panose="02020603050405020304" pitchFamily="18" charset="0"/>
                <a:ea typeface="宋体" panose="02010600030101010101" pitchFamily="2" charset="-122"/>
              </a:rPr>
              <a:t>OH</a:t>
            </a: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&lt;</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苏丹红</a:t>
            </a:r>
            <a:r>
              <a:rPr lang="en-US" altLang="zh-CN" sz="2800" dirty="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宋体" panose="02010600030101010101" pitchFamily="2" charset="-122"/>
              </a:rPr>
              <a:t>在水中溶解度很小，微</a:t>
            </a:r>
            <a:r>
              <a:rPr lang="zh-CN" altLang="zh-CN" sz="2800" dirty="0" smtClean="0">
                <a:latin typeface="Times New Roman" panose="02020603050405020304" pitchFamily="18" charset="0"/>
                <a:ea typeface="宋体" panose="02010600030101010101" pitchFamily="2" charset="-122"/>
              </a:rPr>
              <a:t>溶于</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乙醇</a:t>
            </a:r>
            <a:r>
              <a:rPr lang="zh-CN" altLang="zh-CN" sz="2800" dirty="0">
                <a:latin typeface="Times New Roman" panose="02020603050405020304" pitchFamily="18" charset="0"/>
                <a:ea typeface="宋体" panose="02010600030101010101" pitchFamily="2" charset="-122"/>
              </a:rPr>
              <a:t>，把羟基取代在对位形成图</a:t>
            </a:r>
            <a:r>
              <a:rPr lang="en-US" altLang="zh-CN" sz="2800" dirty="0">
                <a:latin typeface="Times New Roman" panose="02020603050405020304" pitchFamily="18" charset="0"/>
                <a:ea typeface="宋体" panose="02010600030101010101" pitchFamily="2" charset="-122"/>
              </a:rPr>
              <a:t>2</a:t>
            </a:r>
            <a:r>
              <a:rPr lang="zh-CN" altLang="zh-CN" sz="2800" dirty="0" smtClean="0">
                <a:latin typeface="Times New Roman" panose="02020603050405020304" pitchFamily="18" charset="0"/>
                <a:ea typeface="宋体" panose="02010600030101010101" pitchFamily="2" charset="-122"/>
              </a:rPr>
              <a:t>所</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示的</a:t>
            </a:r>
            <a:r>
              <a:rPr lang="zh-CN" altLang="zh-CN" sz="2800" dirty="0">
                <a:latin typeface="Times New Roman" panose="02020603050405020304" pitchFamily="18" charset="0"/>
                <a:ea typeface="宋体" panose="02010600030101010101" pitchFamily="2" charset="-122"/>
              </a:rPr>
              <a:t>结构，则其在水中的溶解度</a:t>
            </a:r>
            <a:r>
              <a:rPr lang="zh-CN" altLang="zh-CN" sz="2800" dirty="0" smtClean="0">
                <a:latin typeface="Times New Roman" panose="02020603050405020304" pitchFamily="18" charset="0"/>
                <a:ea typeface="宋体" panose="02010600030101010101" pitchFamily="2" charset="-122"/>
              </a:rPr>
              <a:t>会</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增大</a:t>
            </a:r>
            <a:endParaRPr lang="zh-CN" altLang="zh-CN" sz="1100" dirty="0">
              <a:effectLst/>
              <a:latin typeface="Times New Roman" panose="02020603050405020304" pitchFamily="18" charset="0"/>
              <a:ea typeface="宋体" panose="02010600030101010101" pitchFamily="2" charset="-122"/>
            </a:endParaRPr>
          </a:p>
        </p:txBody>
      </p:sp>
      <p:pic>
        <p:nvPicPr>
          <p:cNvPr id="4" name="image170.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5078" y="4135097"/>
            <a:ext cx="5238760" cy="1742969"/>
          </a:xfrm>
          <a:prstGeom prst="rect">
            <a:avLst/>
          </a:prstGeom>
          <a:noFill/>
          <a:ln>
            <a:noFill/>
          </a:ln>
        </p:spPr>
      </p:pic>
      <p:sp>
        <p:nvSpPr>
          <p:cNvPr id="5" name="TextBox 9"/>
          <p:cNvSpPr txBox="1"/>
          <p:nvPr/>
        </p:nvSpPr>
        <p:spPr>
          <a:xfrm>
            <a:off x="233983" y="2681139"/>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Tree>
    <p:extLst>
      <p:ext uri="{BB962C8B-B14F-4D97-AF65-F5344CB8AC3E}">
        <p14:creationId xmlns:p14="http://schemas.microsoft.com/office/powerpoint/2010/main" val="213758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4" name="组合 3"/>
          <p:cNvGrpSpPr/>
          <p:nvPr/>
        </p:nvGrpSpPr>
        <p:grpSpPr>
          <a:xfrm>
            <a:off x="404" y="516048"/>
            <a:ext cx="11800059" cy="5827493"/>
            <a:chOff x="404" y="941164"/>
            <a:chExt cx="11800059" cy="5827493"/>
          </a:xfrm>
        </p:grpSpPr>
        <p:sp>
          <p:nvSpPr>
            <p:cNvPr id="11" name="矩形 10"/>
            <p:cNvSpPr/>
            <p:nvPr/>
          </p:nvSpPr>
          <p:spPr>
            <a:xfrm>
              <a:off x="389949" y="941164"/>
              <a:ext cx="11410514" cy="5827493"/>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O</a:t>
              </a:r>
              <a:r>
                <a:rPr lang="en-US" altLang="zh-CN" sz="2800" baseline="-25000" dirty="0" smtClean="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和</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是极性分子，</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是非极性分子，根据</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规律知，</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在水中的溶解度比</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的大，</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选项正确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烃基</a:t>
              </a:r>
              <a:r>
                <a:rPr lang="zh-CN" altLang="zh-CN" sz="2800" dirty="0">
                  <a:latin typeface="Times New Roman" panose="02020603050405020304" pitchFamily="18" charset="0"/>
                  <a:ea typeface="楷体" panose="02010609060101010101" pitchFamily="49" charset="-122"/>
                </a:rPr>
                <a:t>是憎水基，烃基的碳链越长，越不利于其在水中溶解，</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戊醇的烃基比乙醇的烃基大，则</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戊醇溶解度比乙醇的低，</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选项正确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硫</a:t>
              </a:r>
              <a:r>
                <a:rPr lang="zh-CN" altLang="zh-CN" sz="2800" dirty="0">
                  <a:latin typeface="Times New Roman" panose="02020603050405020304" pitchFamily="18" charset="0"/>
                  <a:ea typeface="楷体" panose="02010609060101010101" pitchFamily="49" charset="-122"/>
                </a:rPr>
                <a:t>是非极性分子，水和酒精是极性分子，硫难溶于水，微溶于酒精，易溶于</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，说明分子极性：</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O&gt;C</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Times New Roman" panose="02020603050405020304" pitchFamily="18" charset="0"/>
                  <a:ea typeface="宋体" panose="02010600030101010101" pitchFamily="2" charset="-122"/>
                </a:rPr>
                <a:t>OH&gt;CS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选项错误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苏丹</a:t>
              </a:r>
              <a:r>
                <a:rPr lang="zh-CN" altLang="zh-CN" sz="2800" dirty="0">
                  <a:latin typeface="Times New Roman" panose="02020603050405020304" pitchFamily="18" charset="0"/>
                  <a:ea typeface="楷体" panose="02010609060101010101" pitchFamily="49" charset="-122"/>
                </a:rPr>
                <a:t>红</a:t>
              </a:r>
              <a:r>
                <a:rPr lang="en-US" altLang="zh-CN" sz="2800" dirty="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楷体" panose="02010609060101010101" pitchFamily="49" charset="-122"/>
                </a:rPr>
                <a:t>易形成分子内氢键，使其在水中的溶解度很小，微溶于乙醇，而修饰后的结构易与水分子形成氢键，有利于增大在水中的溶解度，</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选项正确。</a:t>
              </a:r>
              <a:endParaRPr lang="zh-CN" altLang="zh-CN" sz="1100" dirty="0">
                <a:effectLst/>
                <a:latin typeface="Times New Roman" panose="02020603050405020304" pitchFamily="18" charset="0"/>
                <a:ea typeface="宋体" panose="02010600030101010101" pitchFamily="2" charset="-122"/>
              </a:endParaRPr>
            </a:p>
          </p:txBody>
        </p:sp>
        <p:grpSp>
          <p:nvGrpSpPr>
            <p:cNvPr id="7" name="组合 6"/>
            <p:cNvGrpSpPr/>
            <p:nvPr/>
          </p:nvGrpSpPr>
          <p:grpSpPr>
            <a:xfrm>
              <a:off x="404" y="1188021"/>
              <a:ext cx="1190976" cy="319214"/>
              <a:chOff x="404" y="631222"/>
              <a:chExt cx="1190976" cy="319214"/>
            </a:xfrm>
          </p:grpSpPr>
          <p:cxnSp>
            <p:nvCxnSpPr>
              <p:cNvPr id="8" name="直接连接符 7">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71982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904222"/>
            <a:ext cx="11410514" cy="3323987"/>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rPr>
              <a:t>有关分子的溶解性，解答下列各题。</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难溶于</a:t>
            </a:r>
            <a:r>
              <a:rPr lang="en-US" altLang="zh-CN" sz="2800" dirty="0">
                <a:latin typeface="Times New Roman" panose="02020603050405020304" pitchFamily="18" charset="0"/>
                <a:ea typeface="宋体" panose="02010600030101010101" pitchFamily="2" charset="-122"/>
              </a:rPr>
              <a:t>CS</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，简要说明理由</a:t>
            </a:r>
            <a:r>
              <a:rPr lang="zh-CN" altLang="zh-CN" sz="2800" dirty="0" smtClean="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_______________________________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spc="-50" dirty="0">
                <a:latin typeface="Times New Roman" panose="02020603050405020304" pitchFamily="18" charset="0"/>
                <a:ea typeface="宋体" panose="02010600030101010101" pitchFamily="2" charset="-122"/>
              </a:rPr>
              <a:t>(2)NH</a:t>
            </a:r>
            <a:r>
              <a:rPr lang="en-US" altLang="zh-CN" sz="2800" spc="-50" baseline="-25000" dirty="0">
                <a:latin typeface="Times New Roman" panose="02020603050405020304" pitchFamily="18" charset="0"/>
                <a:ea typeface="宋体" panose="02010600030101010101" pitchFamily="2" charset="-122"/>
              </a:rPr>
              <a:t>3</a:t>
            </a:r>
            <a:r>
              <a:rPr lang="zh-CN" altLang="zh-CN" sz="2800" spc="-50" dirty="0">
                <a:latin typeface="Times New Roman" panose="02020603050405020304" pitchFamily="18" charset="0"/>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CH</a:t>
            </a:r>
            <a:r>
              <a:rPr lang="en-US" altLang="zh-CN" sz="2800" spc="-50" baseline="-25000" dirty="0">
                <a:latin typeface="Times New Roman" panose="02020603050405020304" pitchFamily="18" charset="0"/>
                <a:ea typeface="宋体" panose="02010600030101010101" pitchFamily="2" charset="-122"/>
              </a:rPr>
              <a:t>3</a:t>
            </a:r>
            <a:r>
              <a:rPr lang="en-US" altLang="zh-CN" sz="2800" spc="-50" dirty="0">
                <a:latin typeface="Times New Roman" panose="02020603050405020304" pitchFamily="18" charset="0"/>
                <a:ea typeface="宋体" panose="02010600030101010101" pitchFamily="2" charset="-122"/>
              </a:rPr>
              <a:t>CH</a:t>
            </a:r>
            <a:r>
              <a:rPr lang="en-US" altLang="zh-CN" sz="2800" spc="-50" baseline="-25000" dirty="0">
                <a:latin typeface="Times New Roman" panose="02020603050405020304" pitchFamily="18" charset="0"/>
                <a:ea typeface="宋体" panose="02010600030101010101" pitchFamily="2" charset="-122"/>
              </a:rPr>
              <a:t>2</a:t>
            </a:r>
            <a:r>
              <a:rPr lang="en-US" altLang="zh-CN" sz="2800" spc="-50" dirty="0">
                <a:latin typeface="Times New Roman" panose="02020603050405020304" pitchFamily="18" charset="0"/>
                <a:ea typeface="宋体" panose="02010600030101010101" pitchFamily="2" charset="-122"/>
              </a:rPr>
              <a:t>OH</a:t>
            </a:r>
            <a:r>
              <a:rPr lang="zh-CN" altLang="zh-CN" sz="2800" spc="-50" dirty="0">
                <a:latin typeface="Times New Roman" panose="02020603050405020304" pitchFamily="18" charset="0"/>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CH</a:t>
            </a:r>
            <a:r>
              <a:rPr lang="en-US" altLang="zh-CN" sz="2800" spc="-50" baseline="-25000" dirty="0">
                <a:latin typeface="Times New Roman" panose="02020603050405020304" pitchFamily="18" charset="0"/>
                <a:ea typeface="宋体" panose="02010600030101010101" pitchFamily="2" charset="-122"/>
              </a:rPr>
              <a:t>3</a:t>
            </a:r>
            <a:r>
              <a:rPr lang="en-US" altLang="zh-CN" sz="2800" spc="-50" dirty="0">
                <a:latin typeface="Times New Roman" panose="02020603050405020304" pitchFamily="18" charset="0"/>
                <a:ea typeface="宋体" panose="02010600030101010101" pitchFamily="2" charset="-122"/>
              </a:rPr>
              <a:t>CHO</a:t>
            </a:r>
            <a:r>
              <a:rPr lang="zh-CN" altLang="zh-CN" sz="2800" spc="-50" dirty="0">
                <a:latin typeface="Times New Roman" panose="02020603050405020304" pitchFamily="18" charset="0"/>
                <a:ea typeface="宋体" panose="02010600030101010101" pitchFamily="2" charset="-122"/>
              </a:rPr>
              <a:t>都极易溶于水的原因</a:t>
            </a:r>
            <a:r>
              <a:rPr lang="zh-CN" altLang="zh-CN" sz="2800" spc="-50" dirty="0" smtClean="0">
                <a:latin typeface="Times New Roman" panose="02020603050405020304" pitchFamily="18" charset="0"/>
                <a:ea typeface="宋体" panose="02010600030101010101" pitchFamily="2" charset="-122"/>
              </a:rPr>
              <a:t>是</a:t>
            </a:r>
            <a:r>
              <a:rPr lang="en-US" altLang="zh-CN" sz="2800" spc="-50" dirty="0" smtClean="0">
                <a:latin typeface="Times New Roman" panose="02020603050405020304" pitchFamily="18" charset="0"/>
                <a:ea typeface="宋体" panose="02010600030101010101" pitchFamily="2" charset="-122"/>
              </a:rPr>
              <a:t>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2800" dirty="0">
              <a:latin typeface="Times New Roman" panose="02020603050405020304" pitchFamily="18" charset="0"/>
              <a:ea typeface="宋体" panose="02010600030101010101" pitchFamily="2" charset="-122"/>
            </a:endParaRPr>
          </a:p>
        </p:txBody>
      </p:sp>
      <p:sp>
        <p:nvSpPr>
          <p:cNvPr id="3" name="矩形 2"/>
          <p:cNvSpPr/>
          <p:nvPr/>
        </p:nvSpPr>
        <p:spPr>
          <a:xfrm>
            <a:off x="6163022" y="1502184"/>
            <a:ext cx="5538932" cy="656846"/>
          </a:xfrm>
          <a:prstGeom prst="rect">
            <a:avLst/>
          </a:prstGeom>
        </p:spPr>
        <p:txBody>
          <a:bodyPr>
            <a:spAutoFit/>
          </a:bodyPr>
          <a:lstStyle/>
          <a:p>
            <a:pPr algn="just">
              <a:lnSpc>
                <a:spcPct val="150000"/>
              </a:lnSpc>
              <a:spcAft>
                <a:spcPts val="0"/>
              </a:spcAft>
              <a:tabLst>
                <a:tab pos="2790825" algn="l"/>
                <a:tab pos="4231005" algn="l"/>
              </a:tabLst>
            </a:pP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为极性分子，而</a:t>
            </a:r>
            <a:r>
              <a:rPr lang="en-US" altLang="zh-CN" sz="2800" dirty="0">
                <a:solidFill>
                  <a:srgbClr val="C00000"/>
                </a:solidFill>
                <a:latin typeface="Times New Roman" panose="02020603050405020304" pitchFamily="18" charset="0"/>
                <a:ea typeface="宋体" panose="02010600030101010101" pitchFamily="2" charset="-122"/>
              </a:rPr>
              <a:t>CS</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为非</a:t>
            </a:r>
            <a:r>
              <a:rPr lang="zh-CN" altLang="zh-CN" sz="2800" dirty="0" smtClean="0">
                <a:solidFill>
                  <a:srgbClr val="C00000"/>
                </a:solidFill>
                <a:latin typeface="Times New Roman" panose="02020603050405020304" pitchFamily="18" charset="0"/>
                <a:ea typeface="宋体" panose="02010600030101010101" pitchFamily="2" charset="-122"/>
              </a:rPr>
              <a:t>极性</a:t>
            </a:r>
            <a:endParaRPr lang="zh-CN" altLang="zh-CN" sz="1100" dirty="0">
              <a:effectLst/>
              <a:latin typeface="Times New Roman" panose="02020603050405020304" pitchFamily="18" charset="0"/>
              <a:ea typeface="宋体" panose="02010600030101010101" pitchFamily="2" charset="-122"/>
            </a:endParaRPr>
          </a:p>
        </p:txBody>
      </p:sp>
      <p:sp>
        <p:nvSpPr>
          <p:cNvPr id="7" name="矩形 6"/>
          <p:cNvSpPr/>
          <p:nvPr/>
        </p:nvSpPr>
        <p:spPr>
          <a:xfrm>
            <a:off x="478582" y="2124125"/>
            <a:ext cx="7655718" cy="738664"/>
          </a:xfrm>
          <a:prstGeom prst="rect">
            <a:avLst/>
          </a:prstGeom>
        </p:spPr>
        <p:txBody>
          <a:bodyPr wrap="square">
            <a:spAutoFit/>
          </a:bodyPr>
          <a:lstStyle/>
          <a:p>
            <a:pPr lvl="0" algn="just">
              <a:lnSpc>
                <a:spcPct val="150000"/>
              </a:lnSpc>
              <a:tabLst>
                <a:tab pos="2790825" algn="l"/>
                <a:tab pos="4231005" algn="l"/>
              </a:tabLst>
            </a:pPr>
            <a:r>
              <a:rPr lang="zh-CN" altLang="zh-CN" sz="2800" dirty="0">
                <a:solidFill>
                  <a:srgbClr val="C00000"/>
                </a:solidFill>
                <a:latin typeface="Times New Roman" panose="02020603050405020304" pitchFamily="18" charset="0"/>
                <a:ea typeface="宋体" panose="02010600030101010101" pitchFamily="2" charset="-122"/>
              </a:rPr>
              <a:t>溶剂，根据</a:t>
            </a:r>
            <a:r>
              <a:rPr lang="en-US" altLang="zh-CN" sz="2800" dirty="0">
                <a:solidFill>
                  <a:srgbClr val="C00000"/>
                </a:solidFill>
                <a:latin typeface="宋体" panose="02010600030101010101" pitchFamily="2" charset="-122"/>
                <a:ea typeface="宋体" panose="02010600030101010101" pitchFamily="2" charset="-122"/>
              </a:rPr>
              <a:t>“</a:t>
            </a:r>
            <a:r>
              <a:rPr lang="zh-CN" altLang="zh-CN" sz="2800" dirty="0">
                <a:solidFill>
                  <a:srgbClr val="C00000"/>
                </a:solidFill>
                <a:latin typeface="Times New Roman" panose="02020603050405020304" pitchFamily="18" charset="0"/>
                <a:ea typeface="宋体" panose="02010600030101010101" pitchFamily="2" charset="-122"/>
              </a:rPr>
              <a:t>相似相溶</a:t>
            </a:r>
            <a:r>
              <a:rPr lang="en-US" altLang="zh-CN" sz="2800" dirty="0">
                <a:solidFill>
                  <a:srgbClr val="C00000"/>
                </a:solidFill>
                <a:latin typeface="宋体" panose="02010600030101010101" pitchFamily="2" charset="-122"/>
                <a:ea typeface="宋体" panose="02010600030101010101" pitchFamily="2" charset="-122"/>
              </a:rPr>
              <a:t>”</a:t>
            </a:r>
            <a:r>
              <a:rPr lang="zh-CN" altLang="zh-CN" sz="2800" dirty="0">
                <a:solidFill>
                  <a:srgbClr val="C00000"/>
                </a:solidFill>
                <a:latin typeface="Times New Roman" panose="02020603050405020304" pitchFamily="18" charset="0"/>
                <a:ea typeface="宋体" panose="02010600030101010101" pitchFamily="2" charset="-122"/>
              </a:rPr>
              <a:t>规律，</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难溶于</a:t>
            </a:r>
            <a:r>
              <a:rPr lang="en-US" altLang="zh-CN" sz="2800" dirty="0">
                <a:solidFill>
                  <a:srgbClr val="C00000"/>
                </a:solidFill>
                <a:latin typeface="Times New Roman" panose="02020603050405020304" pitchFamily="18" charset="0"/>
                <a:ea typeface="宋体" panose="02010600030101010101" pitchFamily="2" charset="-122"/>
              </a:rPr>
              <a:t>CS</a:t>
            </a:r>
            <a:r>
              <a:rPr lang="en-US" altLang="zh-CN" sz="2800" baseline="-25000" dirty="0">
                <a:solidFill>
                  <a:srgbClr val="C00000"/>
                </a:solidFill>
                <a:latin typeface="Times New Roman" panose="02020603050405020304" pitchFamily="18" charset="0"/>
                <a:ea typeface="宋体" panose="02010600030101010101" pitchFamily="2" charset="-122"/>
              </a:rPr>
              <a:t>2</a:t>
            </a:r>
            <a:endParaRPr lang="zh-CN" altLang="zh-CN" sz="1100" dirty="0">
              <a:solidFill>
                <a:prstClr val="black"/>
              </a:solidFill>
              <a:latin typeface="Times New Roman" panose="02020603050405020304" pitchFamily="18" charset="0"/>
              <a:ea typeface="宋体" panose="02010600030101010101" pitchFamily="2" charset="-122"/>
            </a:endParaRPr>
          </a:p>
        </p:txBody>
      </p:sp>
      <p:sp>
        <p:nvSpPr>
          <p:cNvPr id="9" name="矩形 8"/>
          <p:cNvSpPr/>
          <p:nvPr/>
        </p:nvSpPr>
        <p:spPr>
          <a:xfrm>
            <a:off x="474086" y="3554760"/>
            <a:ext cx="7565336" cy="523220"/>
          </a:xfrm>
          <a:prstGeom prst="rect">
            <a:avLst/>
          </a:prstGeom>
        </p:spPr>
        <p:txBody>
          <a:bodyPr wrap="square">
            <a:spAutoFit/>
          </a:bodyPr>
          <a:lstStyle/>
          <a:p>
            <a:r>
              <a:rPr lang="en-US" altLang="zh-CN" sz="2800" dirty="0" smtClean="0">
                <a:solidFill>
                  <a:srgbClr val="C00000"/>
                </a:solidFill>
                <a:latin typeface="Times New Roman" panose="02020603050405020304" pitchFamily="18" charset="0"/>
                <a:ea typeface="宋体" panose="02010600030101010101" pitchFamily="2" charset="-122"/>
              </a:rPr>
              <a:t>CH</a:t>
            </a:r>
            <a:r>
              <a:rPr lang="en-US" altLang="zh-CN" sz="2800" baseline="-25000" dirty="0" smtClean="0">
                <a:solidFill>
                  <a:srgbClr val="C00000"/>
                </a:solidFill>
                <a:latin typeface="Times New Roman" panose="02020603050405020304" pitchFamily="18" charset="0"/>
                <a:ea typeface="宋体" panose="02010600030101010101" pitchFamily="2" charset="-122"/>
              </a:rPr>
              <a:t>3</a:t>
            </a:r>
            <a:r>
              <a:rPr lang="en-US" altLang="zh-CN" sz="2800" dirty="0" smtClean="0">
                <a:solidFill>
                  <a:srgbClr val="C00000"/>
                </a:solidFill>
                <a:latin typeface="Times New Roman" panose="02020603050405020304" pitchFamily="18" charset="0"/>
                <a:ea typeface="宋体" panose="02010600030101010101" pitchFamily="2" charset="-122"/>
              </a:rPr>
              <a:t>CHO</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都是极性分子，且都能与</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形成氢键</a:t>
            </a:r>
            <a:endParaRPr lang="zh-CN" altLang="en-US" dirty="0"/>
          </a:p>
        </p:txBody>
      </p:sp>
      <p:sp>
        <p:nvSpPr>
          <p:cNvPr id="12" name="矩形 11"/>
          <p:cNvSpPr/>
          <p:nvPr/>
        </p:nvSpPr>
        <p:spPr>
          <a:xfrm>
            <a:off x="8658919" y="2926990"/>
            <a:ext cx="329930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NH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CH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CH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OH</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p:spTree>
    <p:extLst>
      <p:ext uri="{BB962C8B-B14F-4D97-AF65-F5344CB8AC3E}">
        <p14:creationId xmlns:p14="http://schemas.microsoft.com/office/powerpoint/2010/main" val="278749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17426"/>
            <a:ext cx="11410514" cy="653255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三、分子间作用力对物质熔、沸点的影响</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7.</a:t>
            </a:r>
            <a:r>
              <a:rPr lang="zh-CN" altLang="zh-CN" sz="2800" dirty="0">
                <a:latin typeface="Times New Roman" panose="02020603050405020304" pitchFamily="18" charset="0"/>
                <a:ea typeface="宋体" panose="02010600030101010101" pitchFamily="2" charset="-122"/>
              </a:rPr>
              <a:t>解答下列有关物质熔、沸点的问题</a:t>
            </a:r>
            <a:r>
              <a:rPr lang="zh-CN" altLang="zh-CN" sz="2800" dirty="0" smtClean="0">
                <a:latin typeface="Times New Roman" panose="02020603050405020304" pitchFamily="18" charset="0"/>
                <a:ea typeface="宋体" panose="02010600030101010101" pitchFamily="2" charset="-122"/>
              </a:rPr>
              <a:t>。</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有机物</a:t>
            </a:r>
            <a:r>
              <a:rPr lang="en-US" altLang="zh-CN" sz="2800" dirty="0">
                <a:latin typeface="Times New Roman" panose="02020603050405020304" pitchFamily="18" charset="0"/>
                <a:ea typeface="宋体" panose="02010600030101010101" pitchFamily="2" charset="-122"/>
              </a:rPr>
              <a:t>A</a:t>
            </a:r>
            <a:r>
              <a:rPr lang="en-US" altLang="zh-CN"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     </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的结构可以表示</a:t>
            </a:r>
            <a:r>
              <a:rPr lang="zh-CN" altLang="zh-CN" sz="2800" dirty="0" smtClean="0">
                <a:latin typeface="Times New Roman" panose="02020603050405020304" pitchFamily="18" charset="0"/>
                <a:ea typeface="宋体" panose="02010600030101010101" pitchFamily="2" charset="-122"/>
              </a:rPr>
              <a:t>为</a:t>
            </a:r>
            <a:r>
              <a:rPr lang="en-US" altLang="zh-CN"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虚线表示氢键</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，而</a:t>
            </a:r>
            <a:r>
              <a:rPr lang="zh-CN" altLang="zh-CN" sz="2800" dirty="0" smtClean="0">
                <a:latin typeface="Times New Roman" panose="02020603050405020304" pitchFamily="18" charset="0"/>
                <a:ea typeface="宋体" panose="02010600030101010101" pitchFamily="2" charset="-122"/>
              </a:rPr>
              <a:t>有</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40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宋体" panose="02010600030101010101" pitchFamily="2" charset="-122"/>
              </a:rPr>
              <a:t>机物</a:t>
            </a:r>
            <a:r>
              <a:rPr lang="en-US" altLang="zh-CN" sz="2800" dirty="0" smtClean="0">
                <a:latin typeface="Times New Roman" panose="02020603050405020304" pitchFamily="18" charset="0"/>
                <a:ea typeface="宋体" panose="02010600030101010101" pitchFamily="2" charset="-122"/>
              </a:rPr>
              <a:t>B(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只能形成分子间氢键。工业上用水蒸气蒸馏法将</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B</a:t>
            </a:r>
            <a:r>
              <a:rPr lang="zh-CN" altLang="zh-CN" sz="2800" dirty="0" smtClean="0">
                <a:latin typeface="Times New Roman" panose="02020603050405020304" pitchFamily="18" charset="0"/>
                <a:ea typeface="宋体" panose="02010600030101010101" pitchFamily="2" charset="-122"/>
              </a:rPr>
              <a:t>进行</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15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宋体" panose="02010600030101010101" pitchFamily="2" charset="-122"/>
              </a:rPr>
              <a:t>分离</a:t>
            </a:r>
            <a:r>
              <a:rPr lang="zh-CN" altLang="zh-CN" sz="2800" dirty="0">
                <a:latin typeface="Times New Roman" panose="02020603050405020304" pitchFamily="18" charset="0"/>
                <a:ea typeface="宋体" panose="02010600030101010101" pitchFamily="2" charset="-122"/>
              </a:rPr>
              <a:t>，首先被蒸出的成分</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原因</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___________________________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2800" dirty="0">
              <a:latin typeface="Times New Roman" panose="02020603050405020304" pitchFamily="18" charset="0"/>
              <a:ea typeface="宋体" panose="02010600030101010101" pitchFamily="2" charset="-122"/>
            </a:endParaRPr>
          </a:p>
        </p:txBody>
      </p:sp>
      <p:pic>
        <p:nvPicPr>
          <p:cNvPr id="6" name="image171.jpeg" descr="source:si_idp1000065328;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9732" y="1412372"/>
            <a:ext cx="1822658" cy="1588984"/>
          </a:xfrm>
          <a:prstGeom prst="rect">
            <a:avLst/>
          </a:prstGeom>
          <a:noFill/>
          <a:ln>
            <a:noFill/>
          </a:ln>
        </p:spPr>
      </p:pic>
      <p:pic>
        <p:nvPicPr>
          <p:cNvPr id="7" name="image172.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6819" y="1736247"/>
            <a:ext cx="1289881" cy="1434091"/>
          </a:xfrm>
          <a:prstGeom prst="rect">
            <a:avLst/>
          </a:prstGeom>
          <a:noFill/>
          <a:ln>
            <a:noFill/>
          </a:ln>
        </p:spPr>
      </p:pic>
      <p:pic>
        <p:nvPicPr>
          <p:cNvPr id="8" name="image173.jpeg" descr="source:si_idp1000099760;FounderCES"/>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52786" y="2936671"/>
            <a:ext cx="1133653" cy="2200542"/>
          </a:xfrm>
          <a:prstGeom prst="rect">
            <a:avLst/>
          </a:prstGeom>
          <a:noFill/>
          <a:ln>
            <a:noFill/>
          </a:ln>
        </p:spPr>
      </p:pic>
      <p:sp>
        <p:nvSpPr>
          <p:cNvPr id="3" name="矩形 2"/>
          <p:cNvSpPr/>
          <p:nvPr/>
        </p:nvSpPr>
        <p:spPr>
          <a:xfrm>
            <a:off x="4880595" y="5364485"/>
            <a:ext cx="44435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A</a:t>
            </a:r>
            <a:endParaRPr lang="zh-CN" altLang="en-US" dirty="0">
              <a:solidFill>
                <a:srgbClr val="C00000"/>
              </a:solidFill>
            </a:endParaRPr>
          </a:p>
        </p:txBody>
      </p:sp>
      <p:sp>
        <p:nvSpPr>
          <p:cNvPr id="11" name="矩形 10"/>
          <p:cNvSpPr/>
          <p:nvPr/>
        </p:nvSpPr>
        <p:spPr>
          <a:xfrm>
            <a:off x="6993210" y="5335910"/>
            <a:ext cx="4598987" cy="523220"/>
          </a:xfrm>
          <a:prstGeom prst="rect">
            <a:avLst/>
          </a:prstGeom>
        </p:spPr>
        <p:txBody>
          <a:bodyPr wrap="square">
            <a:spAutoFit/>
          </a:bodyPr>
          <a:lstStyle/>
          <a:p>
            <a:r>
              <a:rPr lang="en-US" altLang="zh-CN" sz="2800" dirty="0">
                <a:solidFill>
                  <a:srgbClr val="C00000"/>
                </a:solidFill>
                <a:latin typeface="Times New Roman" panose="02020603050405020304" pitchFamily="18" charset="0"/>
                <a:ea typeface="宋体" panose="02010600030101010101" pitchFamily="2" charset="-122"/>
              </a:rPr>
              <a:t>A</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易形成分子内氢键，</a:t>
            </a:r>
            <a:r>
              <a:rPr lang="en-US" altLang="zh-CN" sz="2800" dirty="0">
                <a:solidFill>
                  <a:srgbClr val="C00000"/>
                </a:solidFill>
                <a:latin typeface="Times New Roman" panose="02020603050405020304" pitchFamily="18" charset="0"/>
                <a:ea typeface="宋体" panose="02010600030101010101" pitchFamily="2" charset="-122"/>
              </a:rPr>
              <a:t>B</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易</a:t>
            </a:r>
            <a:r>
              <a:rPr lang="zh-CN" altLang="zh-CN" sz="2800" dirty="0" smtClean="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形</a:t>
            </a:r>
            <a:endParaRPr lang="zh-CN" altLang="en-US" dirty="0">
              <a:solidFill>
                <a:srgbClr val="C00000"/>
              </a:solidFill>
            </a:endParaRPr>
          </a:p>
        </p:txBody>
      </p:sp>
      <p:sp>
        <p:nvSpPr>
          <p:cNvPr id="13" name="矩形 12"/>
          <p:cNvSpPr/>
          <p:nvPr/>
        </p:nvSpPr>
        <p:spPr>
          <a:xfrm>
            <a:off x="469057" y="5978659"/>
            <a:ext cx="6069290"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成分子间氢键，所以</a:t>
            </a:r>
            <a:r>
              <a:rPr lang="en-US" altLang="zh-CN" sz="2800" dirty="0">
                <a:solidFill>
                  <a:srgbClr val="C00000"/>
                </a:solidFill>
                <a:latin typeface="Times New Roman" panose="02020603050405020304" pitchFamily="18" charset="0"/>
                <a:ea typeface="宋体" panose="02010600030101010101" pitchFamily="2" charset="-122"/>
              </a:rPr>
              <a:t>B</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的沸点比</a:t>
            </a:r>
            <a:r>
              <a:rPr lang="en-US" altLang="zh-CN" sz="2800" dirty="0">
                <a:solidFill>
                  <a:srgbClr val="C00000"/>
                </a:solidFill>
                <a:latin typeface="Times New Roman" panose="02020603050405020304" pitchFamily="18" charset="0"/>
                <a:ea typeface="宋体" panose="02010600030101010101" pitchFamily="2" charset="-122"/>
              </a:rPr>
              <a:t>A</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的高</a:t>
            </a:r>
            <a:endParaRPr lang="zh-CN" altLang="en-US" dirty="0"/>
          </a:p>
        </p:txBody>
      </p:sp>
    </p:spTree>
    <p:extLst>
      <p:ext uri="{BB962C8B-B14F-4D97-AF65-F5344CB8AC3E}">
        <p14:creationId xmlns:p14="http://schemas.microsoft.com/office/powerpoint/2010/main" val="164545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621482"/>
            <a:ext cx="11410514" cy="194950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苯胺</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与甲苯</a:t>
            </a:r>
            <a:r>
              <a:rPr lang="en-US" altLang="zh-CN"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的相对分子质量相近，但苯胺的熔点</a:t>
            </a:r>
            <a:r>
              <a:rPr lang="en-US" altLang="zh-CN" sz="2800" dirty="0">
                <a:latin typeface="Times New Roman" panose="02020603050405020304" pitchFamily="18" charset="0"/>
                <a:ea typeface="宋体" panose="02010600030101010101" pitchFamily="2" charset="-122"/>
              </a:rPr>
              <a:t>(-5.9 ℃)</a:t>
            </a:r>
            <a:r>
              <a:rPr lang="zh-CN" altLang="zh-CN" sz="2800" dirty="0">
                <a:latin typeface="Times New Roman" panose="02020603050405020304" pitchFamily="18" charset="0"/>
                <a:ea typeface="宋体" panose="02010600030101010101" pitchFamily="2" charset="-122"/>
              </a:rPr>
              <a:t>、沸点</a:t>
            </a:r>
            <a:r>
              <a:rPr lang="en-US" altLang="zh-CN" sz="2800" dirty="0">
                <a:latin typeface="Times New Roman" panose="02020603050405020304" pitchFamily="18" charset="0"/>
                <a:ea typeface="宋体" panose="02010600030101010101" pitchFamily="2" charset="-122"/>
              </a:rPr>
              <a:t>(184.4 ℃)</a:t>
            </a:r>
            <a:r>
              <a:rPr lang="zh-CN" altLang="zh-CN" sz="2800" dirty="0">
                <a:latin typeface="Times New Roman" panose="02020603050405020304" pitchFamily="18" charset="0"/>
                <a:ea typeface="宋体" panose="02010600030101010101" pitchFamily="2" charset="-122"/>
              </a:rPr>
              <a:t>分别高于甲苯的熔点</a:t>
            </a:r>
            <a:r>
              <a:rPr lang="en-US" altLang="zh-CN" sz="2800" dirty="0">
                <a:latin typeface="Times New Roman" panose="02020603050405020304" pitchFamily="18" charset="0"/>
                <a:ea typeface="宋体" panose="02010600030101010101" pitchFamily="2" charset="-122"/>
              </a:rPr>
              <a:t>(-95.0 ℃)</a:t>
            </a:r>
            <a:r>
              <a:rPr lang="zh-CN" altLang="zh-CN" sz="2800" dirty="0">
                <a:latin typeface="Times New Roman" panose="02020603050405020304" pitchFamily="18" charset="0"/>
                <a:ea typeface="宋体" panose="02010600030101010101" pitchFamily="2" charset="-122"/>
              </a:rPr>
              <a:t>、沸点</a:t>
            </a:r>
            <a:r>
              <a:rPr lang="en-US" altLang="zh-CN" sz="2800" dirty="0">
                <a:latin typeface="Times New Roman" panose="02020603050405020304" pitchFamily="18" charset="0"/>
                <a:ea typeface="宋体" panose="02010600030101010101" pitchFamily="2" charset="-122"/>
              </a:rPr>
              <a:t>(111 ℃)</a:t>
            </a:r>
            <a:r>
              <a:rPr lang="zh-CN" altLang="zh-CN" sz="2800" dirty="0">
                <a:latin typeface="Times New Roman" panose="02020603050405020304" pitchFamily="18" charset="0"/>
                <a:ea typeface="宋体" panose="02010600030101010101" pitchFamily="2" charset="-122"/>
              </a:rPr>
              <a:t>，原因是</a:t>
            </a:r>
            <a:r>
              <a:rPr lang="zh-CN" altLang="zh-CN" sz="2800" u="sng" dirty="0">
                <a:latin typeface="Times New Roman" panose="02020603050405020304" pitchFamily="18" charset="0"/>
                <a:ea typeface="宋体" panose="02010600030101010101" pitchFamily="2" charset="-122"/>
              </a:rPr>
              <a:t>　　</a:t>
            </a:r>
            <a:r>
              <a:rPr lang="en-US" altLang="zh-CN" sz="2800" u="sng" dirty="0" smtClean="0">
                <a:latin typeface="Times New Roman" panose="02020603050405020304" pitchFamily="18" charset="0"/>
                <a:ea typeface="宋体" panose="02010600030101010101" pitchFamily="2" charset="-122"/>
              </a:rPr>
              <a:t>                      </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3" name="image174.jpeg" descr="source:si_idp1000147888;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77752" y="690368"/>
            <a:ext cx="2448272" cy="683725"/>
          </a:xfrm>
          <a:prstGeom prst="rect">
            <a:avLst/>
          </a:prstGeom>
          <a:noFill/>
          <a:ln>
            <a:noFill/>
          </a:ln>
        </p:spPr>
      </p:pic>
      <p:pic>
        <p:nvPicPr>
          <p:cNvPr id="4" name="image175.jpeg" descr="source:si_idp1000162608;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55820" y="690367"/>
            <a:ext cx="2373630" cy="683725"/>
          </a:xfrm>
          <a:prstGeom prst="rect">
            <a:avLst/>
          </a:prstGeom>
          <a:noFill/>
          <a:ln>
            <a:noFill/>
          </a:ln>
        </p:spPr>
      </p:pic>
      <p:sp>
        <p:nvSpPr>
          <p:cNvPr id="5" name="矩形 4"/>
          <p:cNvSpPr/>
          <p:nvPr/>
        </p:nvSpPr>
        <p:spPr>
          <a:xfrm>
            <a:off x="3104778" y="1981095"/>
            <a:ext cx="3416320"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苯胺分子间存在氢键</a:t>
            </a:r>
            <a:endParaRPr lang="zh-CN" altLang="en-US" dirty="0"/>
          </a:p>
        </p:txBody>
      </p:sp>
      <p:sp>
        <p:nvSpPr>
          <p:cNvPr id="7" name="矩形 6">
            <a:extLst>
              <a:ext uri="{FF2B5EF4-FFF2-40B4-BE49-F238E27FC236}">
                <a16:creationId xmlns:a16="http://schemas.microsoft.com/office/drawing/2014/main" xmlns="" id="{AEE293AD-7F39-55F6-B2E0-BADE7270E2EA}"/>
              </a:ext>
            </a:extLst>
          </p:cNvPr>
          <p:cNvSpPr/>
          <p:nvPr/>
        </p:nvSpPr>
        <p:spPr>
          <a:xfrm>
            <a:off x="389949" y="2639660"/>
            <a:ext cx="11410514" cy="1303177"/>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如图为</a:t>
            </a:r>
            <a:r>
              <a:rPr lang="en-US" altLang="zh-CN" sz="2800" dirty="0">
                <a:latin typeface="Times New Roman" panose="02020603050405020304" pitchFamily="18" charset="0"/>
                <a:ea typeface="宋体" panose="02010600030101010101" pitchFamily="2" charset="-122"/>
              </a:rPr>
              <a:t>S</a:t>
            </a:r>
            <a:r>
              <a:rPr lang="en-US" altLang="zh-CN" sz="2800" baseline="-25000" dirty="0">
                <a:latin typeface="Times New Roman" panose="02020603050405020304" pitchFamily="18" charset="0"/>
                <a:ea typeface="宋体" panose="02010600030101010101" pitchFamily="2" charset="-122"/>
              </a:rPr>
              <a:t>8</a:t>
            </a:r>
            <a:r>
              <a:rPr lang="zh-CN" altLang="zh-CN" sz="2800" dirty="0">
                <a:latin typeface="Times New Roman" panose="02020603050405020304" pitchFamily="18" charset="0"/>
                <a:ea typeface="宋体" panose="02010600030101010101" pitchFamily="2" charset="-122"/>
              </a:rPr>
              <a:t>的结构，其熔点和沸点要比二氧化硫的熔点和沸点高很多，主要原因为</a:t>
            </a:r>
            <a:r>
              <a:rPr lang="zh-CN" altLang="zh-CN" sz="2800" u="sng" dirty="0">
                <a:latin typeface="Times New Roman" panose="02020603050405020304" pitchFamily="18" charset="0"/>
                <a:ea typeface="宋体" panose="02010600030101010101" pitchFamily="2" charset="-122"/>
              </a:rPr>
              <a:t>　　　</a:t>
            </a:r>
            <a:r>
              <a:rPr lang="en-US" altLang="zh-CN" sz="2800" u="sng" dirty="0" smtClean="0">
                <a:latin typeface="Times New Roman" panose="02020603050405020304" pitchFamily="18" charset="0"/>
                <a:ea typeface="宋体" panose="02010600030101010101" pitchFamily="2" charset="-122"/>
              </a:rPr>
              <a:t>                                          </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8" name="image176.jpe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03148" y="4020947"/>
            <a:ext cx="1584116" cy="1294190"/>
          </a:xfrm>
          <a:prstGeom prst="rect">
            <a:avLst/>
          </a:prstGeom>
          <a:noFill/>
          <a:ln>
            <a:noFill/>
          </a:ln>
        </p:spPr>
      </p:pic>
      <p:sp>
        <p:nvSpPr>
          <p:cNvPr id="9" name="矩形 8"/>
          <p:cNvSpPr/>
          <p:nvPr/>
        </p:nvSpPr>
        <p:spPr>
          <a:xfrm>
            <a:off x="2269257" y="3344300"/>
            <a:ext cx="517321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S</a:t>
            </a:r>
            <a:r>
              <a:rPr lang="en-US" altLang="zh-CN" sz="2800" baseline="-25000" dirty="0">
                <a:solidFill>
                  <a:srgbClr val="C00000"/>
                </a:solidFill>
                <a:latin typeface="Times New Roman" panose="02020603050405020304" pitchFamily="18" charset="0"/>
                <a:ea typeface="宋体" panose="02010600030101010101" pitchFamily="2" charset="-122"/>
              </a:rPr>
              <a:t>8</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相对分子质量大，范德华力大</a:t>
            </a:r>
            <a:endParaRPr lang="zh-CN" altLang="en-US" dirty="0"/>
          </a:p>
        </p:txBody>
      </p:sp>
    </p:spTree>
    <p:extLst>
      <p:ext uri="{BB962C8B-B14F-4D97-AF65-F5344CB8AC3E}">
        <p14:creationId xmlns:p14="http://schemas.microsoft.com/office/powerpoint/2010/main" val="263212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125538"/>
            <a:ext cx="11410514" cy="2677656"/>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在</a:t>
            </a:r>
            <a:r>
              <a:rPr lang="en-US" altLang="zh-CN" sz="2800" dirty="0">
                <a:latin typeface="Times New Roman" panose="02020603050405020304" pitchFamily="18" charset="0"/>
                <a:ea typeface="宋体" panose="02010600030101010101" pitchFamily="2" charset="-122"/>
              </a:rPr>
              <a:t>CO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低压合成甲醇反应</a:t>
            </a:r>
            <a:r>
              <a:rPr lang="en-US" altLang="zh-CN" sz="2800" dirty="0">
                <a:latin typeface="Times New Roman" panose="02020603050405020304" pitchFamily="18" charset="0"/>
                <a:ea typeface="宋体" panose="02010600030101010101" pitchFamily="2" charset="-122"/>
              </a:rPr>
              <a:t>(CO</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+3H</a:t>
            </a:r>
            <a:r>
              <a:rPr lang="en-US" altLang="zh-CN" sz="2800" baseline="-25000" dirty="0">
                <a:latin typeface="Times New Roman" panose="02020603050405020304" pitchFamily="18" charset="0"/>
                <a:ea typeface="宋体" panose="02010600030101010101" pitchFamily="2" charset="-122"/>
              </a:rPr>
              <a:t>2</a:t>
            </a:r>
            <a:r>
              <a:rPr lang="en-US" altLang="zh-CN" sz="2800" spc="-1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OH+H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所涉及的</a:t>
            </a: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种物质中，沸点从高到低的顺序</a:t>
            </a:r>
            <a:r>
              <a:rPr lang="zh-CN" altLang="zh-CN" sz="2800" dirty="0" smtClean="0">
                <a:latin typeface="Times New Roman" panose="02020603050405020304" pitchFamily="18" charset="0"/>
                <a:ea typeface="宋体" panose="02010600030101010101" pitchFamily="2" charset="-122"/>
              </a:rPr>
              <a:t>为</a:t>
            </a:r>
            <a:r>
              <a:rPr lang="en-US" altLang="zh-CN" sz="2800" dirty="0" smtClean="0">
                <a:latin typeface="Times New Roman" panose="02020603050405020304" pitchFamily="18" charset="0"/>
                <a:ea typeface="宋体" panose="02010600030101010101" pitchFamily="2" charset="-122"/>
              </a:rPr>
              <a:t>___________________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原因</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__________________________________________________________________________________________________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4664571" y="1859980"/>
            <a:ext cx="35670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O&gt;CH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OH&gt;CO</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&gt;H</a:t>
            </a:r>
            <a:r>
              <a:rPr lang="en-US" altLang="zh-CN" sz="2800" baseline="-25000" dirty="0">
                <a:solidFill>
                  <a:srgbClr val="C00000"/>
                </a:solidFill>
                <a:latin typeface="Times New Roman" panose="02020603050405020304" pitchFamily="18" charset="0"/>
                <a:ea typeface="宋体" panose="02010600030101010101" pitchFamily="2" charset="-122"/>
              </a:rPr>
              <a:t>2</a:t>
            </a:r>
            <a:endParaRPr lang="zh-CN" altLang="en-US" dirty="0"/>
          </a:p>
        </p:txBody>
      </p:sp>
      <p:sp>
        <p:nvSpPr>
          <p:cNvPr id="5" name="矩形 4"/>
          <p:cNvSpPr/>
          <p:nvPr/>
        </p:nvSpPr>
        <p:spPr>
          <a:xfrm>
            <a:off x="458056" y="2355776"/>
            <a:ext cx="11160000" cy="1303177"/>
          </a:xfrm>
          <a:prstGeom prst="rect">
            <a:avLst/>
          </a:prstGeom>
        </p:spPr>
        <p:txBody>
          <a:bodyPr>
            <a:spAutoFit/>
          </a:bodyPr>
          <a:lstStyle/>
          <a:p>
            <a:pPr algn="just">
              <a:lnSpc>
                <a:spcPct val="150000"/>
              </a:lnSpc>
              <a:spcAft>
                <a:spcPts val="0"/>
              </a:spcAft>
              <a:tabLst>
                <a:tab pos="2790825" algn="l"/>
                <a:tab pos="4231005" algn="l"/>
              </a:tabLst>
            </a:pPr>
            <a:r>
              <a:rPr lang="zh-CN" altLang="zh-CN" sz="2800" dirty="0" smtClean="0">
                <a:solidFill>
                  <a:srgbClr val="C00000"/>
                </a:solidFill>
                <a:latin typeface="Times New Roman" panose="02020603050405020304" pitchFamily="18" charset="0"/>
                <a:ea typeface="宋体" panose="02010600030101010101" pitchFamily="2" charset="-122"/>
              </a:rPr>
              <a:t>均</a:t>
            </a:r>
            <a:r>
              <a:rPr lang="zh-CN" altLang="zh-CN" sz="2800" dirty="0">
                <a:solidFill>
                  <a:srgbClr val="C00000"/>
                </a:solidFill>
                <a:latin typeface="Times New Roman" panose="02020603050405020304" pitchFamily="18" charset="0"/>
                <a:ea typeface="宋体" panose="02010600030101010101" pitchFamily="2" charset="-122"/>
              </a:rPr>
              <a:t>为极性分子，</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rPr>
              <a:t>分子间氢键比甲醇多；</a:t>
            </a:r>
            <a:r>
              <a:rPr lang="en-US" altLang="zh-CN" sz="2800" dirty="0">
                <a:solidFill>
                  <a:srgbClr val="C00000"/>
                </a:solidFill>
                <a:latin typeface="Times New Roman" panose="02020603050405020304" pitchFamily="18" charset="0"/>
                <a:ea typeface="宋体" panose="02010600030101010101" pitchFamily="2" charset="-122"/>
              </a:rPr>
              <a:t>CO</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与</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均为非极性分子，</a:t>
            </a:r>
            <a:r>
              <a:rPr lang="en-US" altLang="zh-CN" sz="2800" dirty="0">
                <a:solidFill>
                  <a:srgbClr val="C00000"/>
                </a:solidFill>
                <a:latin typeface="Times New Roman" panose="02020603050405020304" pitchFamily="18" charset="0"/>
                <a:ea typeface="宋体" panose="02010600030101010101" pitchFamily="2" charset="-122"/>
              </a:rPr>
              <a:t>CO</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zh-CN" altLang="zh-CN" sz="2800" dirty="0">
                <a:solidFill>
                  <a:srgbClr val="C00000"/>
                </a:solidFill>
                <a:latin typeface="Times New Roman" panose="02020603050405020304" pitchFamily="18" charset="0"/>
                <a:ea typeface="宋体" panose="02010600030101010101" pitchFamily="2" charset="-122"/>
              </a:rPr>
              <a:t>相对分子质量较大，范德华力较大</a:t>
            </a:r>
            <a:endParaRPr lang="zh-CN" altLang="zh-CN" sz="2800" dirty="0">
              <a:effectLst/>
              <a:latin typeface="Times New Roman" panose="02020603050405020304" pitchFamily="18" charset="0"/>
              <a:ea typeface="宋体" panose="02010600030101010101" pitchFamily="2" charset="-122"/>
            </a:endParaRPr>
          </a:p>
        </p:txBody>
      </p:sp>
      <p:sp>
        <p:nvSpPr>
          <p:cNvPr id="7" name="矩形 6"/>
          <p:cNvSpPr/>
          <p:nvPr/>
        </p:nvSpPr>
        <p:spPr>
          <a:xfrm>
            <a:off x="9470057" y="1860540"/>
            <a:ext cx="2321469"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rPr>
              <a:t>与</a:t>
            </a:r>
            <a:r>
              <a:rPr lang="en-US" altLang="zh-CN" sz="2800" dirty="0">
                <a:solidFill>
                  <a:srgbClr val="C00000"/>
                </a:solidFill>
                <a:latin typeface="Times New Roman" panose="02020603050405020304" pitchFamily="18" charset="0"/>
                <a:ea typeface="宋体" panose="02010600030101010101" pitchFamily="2" charset="-122"/>
              </a:rPr>
              <a:t>CH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OH</a:t>
            </a:r>
            <a:endParaRPr lang="zh-CN" altLang="en-US" dirty="0"/>
          </a:p>
        </p:txBody>
      </p:sp>
    </p:spTree>
    <p:extLst>
      <p:ext uri="{BB962C8B-B14F-4D97-AF65-F5344CB8AC3E}">
        <p14:creationId xmlns:p14="http://schemas.microsoft.com/office/powerpoint/2010/main" val="63079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1408278"/>
            <a:ext cx="11410514" cy="1949508"/>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8.HOOC</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COOH</a:t>
            </a:r>
            <a:r>
              <a:rPr lang="zh-CN" altLang="zh-CN" sz="2800" dirty="0">
                <a:latin typeface="Times New Roman" panose="02020603050405020304" pitchFamily="18" charset="0"/>
                <a:ea typeface="宋体" panose="02010600030101010101" pitchFamily="2" charset="-122"/>
              </a:rPr>
              <a:t>与正丁酸</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COOH)</a:t>
            </a:r>
            <a:r>
              <a:rPr lang="zh-CN" altLang="zh-CN" sz="2800" dirty="0">
                <a:latin typeface="Times New Roman" panose="02020603050405020304" pitchFamily="18" charset="0"/>
                <a:ea typeface="宋体" panose="02010600030101010101" pitchFamily="2" charset="-122"/>
              </a:rPr>
              <a:t>的相对分子质量相差</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，二者的熔点分别为</a:t>
            </a:r>
            <a:r>
              <a:rPr lang="en-US" altLang="zh-CN" sz="2800" dirty="0">
                <a:latin typeface="Times New Roman" panose="02020603050405020304" pitchFamily="18" charset="0"/>
                <a:ea typeface="宋体" panose="02010600030101010101" pitchFamily="2" charset="-122"/>
              </a:rPr>
              <a:t>101 ℃</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-7.9 ℃</a:t>
            </a:r>
            <a:r>
              <a:rPr lang="zh-CN" altLang="zh-CN" sz="2800" dirty="0">
                <a:latin typeface="Times New Roman" panose="02020603050405020304" pitchFamily="18" charset="0"/>
                <a:ea typeface="宋体" panose="02010600030101010101" pitchFamily="2" charset="-122"/>
              </a:rPr>
              <a:t>，导致这种差异的最主要原因可能</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474390" y="2800772"/>
            <a:ext cx="4493538"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草酸分子间能形成更多氢键</a:t>
            </a:r>
            <a:endParaRPr lang="zh-CN" altLang="en-US" dirty="0">
              <a:solidFill>
                <a:srgbClr val="C00000"/>
              </a:solidFill>
            </a:endParaRPr>
          </a:p>
        </p:txBody>
      </p:sp>
      <p:sp>
        <p:nvSpPr>
          <p:cNvPr id="5" name="矩形 4">
            <a:hlinkClick r:id="rId2"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sz="1800" kern="100" dirty="0">
                <a:solidFill>
                  <a:schemeClr val="bg1"/>
                </a:solidFill>
                <a:latin typeface="黑体" panose="02010609060101010101" pitchFamily="49" charset="-122"/>
                <a:ea typeface="黑体" panose="02010609060101010101" pitchFamily="49" charset="-122"/>
                <a:cs typeface="Courier New" panose="02070309020205020404" pitchFamily="49" charset="0"/>
              </a:rPr>
              <a:t>返回</a:t>
            </a:r>
          </a:p>
        </p:txBody>
      </p:sp>
    </p:spTree>
    <p:extLst>
      <p:ext uri="{BB962C8B-B14F-4D97-AF65-F5344CB8AC3E}">
        <p14:creationId xmlns:p14="http://schemas.microsoft.com/office/powerpoint/2010/main" val="310261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05FF81-02A4-5C9F-F3B8-2C09B915B02F}"/>
            </a:ext>
          </a:extLst>
        </p:cNvPr>
        <p:cNvGrpSpPr/>
        <p:nvPr/>
      </p:nvGrpSpPr>
      <p:grpSpPr>
        <a:xfrm>
          <a:off x="0" y="0"/>
          <a:ext cx="0" cy="0"/>
          <a:chOff x="0" y="0"/>
          <a:chExt cx="0" cy="0"/>
        </a:xfrm>
      </p:grpSpPr>
      <p:sp>
        <p:nvSpPr>
          <p:cNvPr id="5" name="矩形 4">
            <a:extLst>
              <a:ext uri="{FF2B5EF4-FFF2-40B4-BE49-F238E27FC236}">
                <a16:creationId xmlns:a16="http://schemas.microsoft.com/office/drawing/2014/main" xmlns="" id="{A679F8A6-8C67-D1FE-86C6-9D56771E61AE}"/>
              </a:ext>
            </a:extLst>
          </p:cNvPr>
          <p:cNvSpPr/>
          <p:nvPr/>
        </p:nvSpPr>
        <p:spPr>
          <a:xfrm>
            <a:off x="3286894" y="2421682"/>
            <a:ext cx="8064896" cy="1015663"/>
          </a:xfrm>
          <a:prstGeom prst="rect">
            <a:avLst/>
          </a:prstGeom>
        </p:spPr>
        <p:txBody>
          <a:bodyPr wrap="square">
            <a:spAutoFit/>
          </a:bodyPr>
          <a:lstStyle/>
          <a:p>
            <a:pPr defTabSz="914400">
              <a:spcBef>
                <a:spcPts val="1300"/>
              </a:spcBef>
              <a:spcAft>
                <a:spcPts val="1300"/>
              </a:spcAft>
            </a:pPr>
            <a:r>
              <a:rPr lang="zh-CN" altLang="zh-CN" sz="6000" b="1" kern="100" dirty="0" smtClean="0">
                <a:solidFill>
                  <a:schemeClr val="bg1"/>
                </a:solidFill>
                <a:latin typeface="微软雅黑" panose="020B0503020204020204" charset="-122"/>
                <a:ea typeface="微软雅黑" panose="020B0503020204020204" charset="-122"/>
                <a:cs typeface="华文黑体" panose="02010600040101010101" pitchFamily="2" charset="-122"/>
              </a:rPr>
              <a:t>配合</a:t>
            </a:r>
            <a:r>
              <a:rPr lang="zh-CN" altLang="zh-CN" sz="6000" b="1" kern="100" dirty="0">
                <a:solidFill>
                  <a:schemeClr val="bg1"/>
                </a:solidFill>
                <a:latin typeface="微软雅黑" panose="020B0503020204020204" charset="-122"/>
                <a:ea typeface="微软雅黑" panose="020B0503020204020204" charset="-122"/>
                <a:cs typeface="华文黑体" panose="02010600040101010101" pitchFamily="2" charset="-122"/>
              </a:rPr>
              <a:t>物　超分子</a:t>
            </a:r>
          </a:p>
        </p:txBody>
      </p:sp>
      <p:sp>
        <p:nvSpPr>
          <p:cNvPr id="2" name="矩形 1">
            <a:extLst>
              <a:ext uri="{FF2B5EF4-FFF2-40B4-BE49-F238E27FC236}">
                <a16:creationId xmlns:a16="http://schemas.microsoft.com/office/drawing/2014/main" xmlns="" id="{785262F2-F30D-E19E-62C6-E95BDB55371C}"/>
              </a:ext>
            </a:extLst>
          </p:cNvPr>
          <p:cNvSpPr/>
          <p:nvPr/>
        </p:nvSpPr>
        <p:spPr>
          <a:xfrm>
            <a:off x="1010270" y="3052502"/>
            <a:ext cx="1415773" cy="584775"/>
          </a:xfrm>
          <a:prstGeom prst="rect">
            <a:avLst/>
          </a:prstGeom>
        </p:spPr>
        <p:txBody>
          <a:bodyPr wrap="none">
            <a:spAutoFit/>
          </a:bodyPr>
          <a:lstStyle/>
          <a:p>
            <a:pPr algn="ctr"/>
            <a:r>
              <a:rPr lang="zh-CN" altLang="en-US" sz="3200" dirty="0" smtClean="0">
                <a:solidFill>
                  <a:schemeClr val="bg1"/>
                </a:solidFill>
                <a:latin typeface="华文宋体" panose="02010600040101010101" pitchFamily="2" charset="-122"/>
                <a:ea typeface="华文宋体" panose="02010600040101010101" pitchFamily="2" charset="-122"/>
              </a:rPr>
              <a:t>考点三</a:t>
            </a:r>
            <a:endParaRPr lang="zh-CN" altLang="en-US" sz="3200" dirty="0">
              <a:solidFill>
                <a:schemeClr val="bg1"/>
              </a:solidFill>
              <a:latin typeface="华文宋体" panose="02010600040101010101" pitchFamily="2" charset="-122"/>
              <a:ea typeface="华文宋体" panose="02010600040101010101" pitchFamily="2" charset="-122"/>
            </a:endParaRPr>
          </a:p>
        </p:txBody>
      </p:sp>
    </p:spTree>
    <p:custDataLst>
      <p:tags r:id="rId1"/>
    </p:custDataLst>
    <p:extLst>
      <p:ext uri="{BB962C8B-B14F-4D97-AF65-F5344CB8AC3E}">
        <p14:creationId xmlns:p14="http://schemas.microsoft.com/office/powerpoint/2010/main" val="824311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86894" y="1769937"/>
            <a:ext cx="8424936" cy="2272417"/>
          </a:xfrm>
          <a:prstGeom prst="rect">
            <a:avLst/>
          </a:prstGeom>
        </p:spPr>
        <p:txBody>
          <a:bodyPr wrap="square">
            <a:spAutoFit/>
          </a:bodyPr>
          <a:lstStyle/>
          <a:p>
            <a:pPr defTabSz="914400">
              <a:spcBef>
                <a:spcPts val="1300"/>
              </a:spcBef>
              <a:spcAft>
                <a:spcPts val="1300"/>
              </a:spcAft>
            </a:pPr>
            <a:r>
              <a:rPr lang="zh-CN" altLang="zh-CN" sz="6000" b="1" kern="100" dirty="0" smtClean="0">
                <a:solidFill>
                  <a:schemeClr val="bg1"/>
                </a:solidFill>
                <a:latin typeface="微软雅黑" panose="020B0503020204020204" charset="-122"/>
                <a:ea typeface="微软雅黑" panose="020B0503020204020204" charset="-122"/>
                <a:cs typeface="华文黑体" panose="02010600040101010101" pitchFamily="2" charset="-122"/>
              </a:rPr>
              <a:t>键</a:t>
            </a:r>
            <a:r>
              <a:rPr lang="zh-CN" altLang="zh-CN" sz="6000" b="1" kern="100" dirty="0">
                <a:solidFill>
                  <a:schemeClr val="bg1"/>
                </a:solidFill>
                <a:latin typeface="微软雅黑" panose="020B0503020204020204" charset="-122"/>
                <a:ea typeface="微软雅黑" panose="020B0503020204020204" charset="-122"/>
                <a:cs typeface="华文黑体" panose="02010600040101010101" pitchFamily="2" charset="-122"/>
              </a:rPr>
              <a:t>的极性与分子极性</a:t>
            </a:r>
            <a:r>
              <a:rPr lang="zh-CN" altLang="zh-CN" sz="6000" b="1" kern="100">
                <a:solidFill>
                  <a:schemeClr val="bg1"/>
                </a:solidFill>
                <a:latin typeface="微软雅黑" panose="020B0503020204020204" charset="-122"/>
                <a:ea typeface="微软雅黑" panose="020B0503020204020204" charset="-122"/>
                <a:cs typeface="华文黑体" panose="02010600040101010101" pitchFamily="2" charset="-122"/>
              </a:rPr>
              <a:t>　</a:t>
            </a:r>
            <a:endParaRPr lang="en-US" altLang="zh-CN" sz="6000" b="1" kern="100" dirty="0" smtClean="0">
              <a:solidFill>
                <a:schemeClr val="bg1"/>
              </a:solidFill>
              <a:latin typeface="微软雅黑" panose="020B0503020204020204" charset="-122"/>
              <a:ea typeface="微软雅黑" panose="020B0503020204020204" charset="-122"/>
              <a:cs typeface="华文黑体" panose="02010600040101010101" pitchFamily="2" charset="-122"/>
            </a:endParaRPr>
          </a:p>
          <a:p>
            <a:pPr defTabSz="914400">
              <a:spcBef>
                <a:spcPts val="1300"/>
              </a:spcBef>
              <a:spcAft>
                <a:spcPts val="1300"/>
              </a:spcAft>
            </a:pPr>
            <a:r>
              <a:rPr lang="zh-CN" altLang="zh-CN" sz="6000" b="1" kern="100" dirty="0" smtClean="0">
                <a:solidFill>
                  <a:schemeClr val="bg1"/>
                </a:solidFill>
                <a:latin typeface="微软雅黑" panose="020B0503020204020204" charset="-122"/>
                <a:ea typeface="微软雅黑" panose="020B0503020204020204" charset="-122"/>
                <a:cs typeface="华文黑体" panose="02010600040101010101" pitchFamily="2" charset="-122"/>
              </a:rPr>
              <a:t>分子</a:t>
            </a:r>
            <a:r>
              <a:rPr lang="zh-CN" altLang="zh-CN" sz="6000" b="1" kern="100" dirty="0">
                <a:solidFill>
                  <a:schemeClr val="bg1"/>
                </a:solidFill>
                <a:latin typeface="微软雅黑" panose="020B0503020204020204" charset="-122"/>
                <a:ea typeface="微软雅黑" panose="020B0503020204020204" charset="-122"/>
                <a:cs typeface="华文黑体" panose="02010600040101010101" pitchFamily="2" charset="-122"/>
              </a:rPr>
              <a:t>的手性</a:t>
            </a:r>
          </a:p>
        </p:txBody>
      </p:sp>
      <p:sp>
        <p:nvSpPr>
          <p:cNvPr id="8" name="矩形 7"/>
          <p:cNvSpPr/>
          <p:nvPr/>
        </p:nvSpPr>
        <p:spPr>
          <a:xfrm>
            <a:off x="1010270" y="3052502"/>
            <a:ext cx="1415773" cy="584775"/>
          </a:xfrm>
          <a:prstGeom prst="rect">
            <a:avLst/>
          </a:prstGeom>
        </p:spPr>
        <p:txBody>
          <a:bodyPr wrap="none">
            <a:spAutoFit/>
          </a:bodyPr>
          <a:lstStyle/>
          <a:p>
            <a:pPr algn="ctr"/>
            <a:r>
              <a:rPr lang="zh-CN" altLang="en-US" sz="3200" dirty="0">
                <a:solidFill>
                  <a:schemeClr val="bg1"/>
                </a:solidFill>
                <a:latin typeface="华文宋体" panose="02010600040101010101" pitchFamily="2" charset="-122"/>
                <a:ea typeface="华文宋体" panose="02010600040101010101" pitchFamily="2" charset="-122"/>
              </a:rPr>
              <a:t>考点一</a:t>
            </a:r>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E0622126-7017-37C2-EAF9-48A0D50A658B}"/>
                  </a:ext>
                </a:extLst>
              </p:cNvPr>
              <p:cNvSpPr/>
              <p:nvPr/>
            </p:nvSpPr>
            <p:spPr>
              <a:xfrm>
                <a:off x="389206" y="477466"/>
                <a:ext cx="11412000" cy="5424562"/>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一</a:t>
                </a: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配位键与配合物</a:t>
                </a: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1.</a:t>
                </a:r>
                <a:r>
                  <a:rPr lang="zh-CN" altLang="zh-CN" sz="2800" dirty="0">
                    <a:effectLst/>
                    <a:latin typeface="Times New Roman" panose="02020603050405020304" pitchFamily="18" charset="0"/>
                    <a:ea typeface="宋体" panose="02010600030101010101" pitchFamily="2" charset="-122"/>
                  </a:rPr>
                  <a:t>配位键</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(1)</a:t>
                </a:r>
                <a:r>
                  <a:rPr lang="zh-CN" altLang="zh-CN" sz="2800" dirty="0">
                    <a:effectLst/>
                    <a:latin typeface="Times New Roman" panose="02020603050405020304" pitchFamily="18" charset="0"/>
                    <a:ea typeface="宋体" panose="02010600030101010101" pitchFamily="2" charset="-122"/>
                  </a:rPr>
                  <a:t>形成：由一个原子单方面</a:t>
                </a:r>
                <a:r>
                  <a:rPr lang="zh-CN" altLang="zh-CN" sz="2800" dirty="0" smtClean="0">
                    <a:effectLst/>
                    <a:latin typeface="Times New Roman" panose="02020603050405020304" pitchFamily="18" charset="0"/>
                    <a:ea typeface="宋体" panose="02010600030101010101" pitchFamily="2" charset="-122"/>
                  </a:rPr>
                  <a:t>提供</a:t>
                </a:r>
                <a:r>
                  <a:rPr lang="en-US" altLang="zh-CN" sz="2800" dirty="0" smtClean="0">
                    <a:effectLst/>
                    <a:latin typeface="Times New Roman" panose="02020603050405020304" pitchFamily="18" charset="0"/>
                    <a:ea typeface="宋体" panose="02010600030101010101" pitchFamily="2" charset="-122"/>
                  </a:rPr>
                  <a:t>_________</a:t>
                </a:r>
                <a:r>
                  <a:rPr lang="zh-CN" altLang="zh-CN" sz="2800" dirty="0" smtClean="0">
                    <a:effectLst/>
                    <a:latin typeface="Times New Roman" panose="02020603050405020304" pitchFamily="18" charset="0"/>
                    <a:ea typeface="宋体" panose="02010600030101010101" pitchFamily="2" charset="-122"/>
                  </a:rPr>
                  <a:t>而</a:t>
                </a:r>
                <a:r>
                  <a:rPr lang="zh-CN" altLang="zh-CN" sz="2800" dirty="0">
                    <a:effectLst/>
                    <a:latin typeface="Times New Roman" panose="02020603050405020304" pitchFamily="18" charset="0"/>
                    <a:ea typeface="宋体" panose="02010600030101010101" pitchFamily="2" charset="-122"/>
                  </a:rPr>
                  <a:t>另一个原子接受孤电子对形成的，即</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电子对给予</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接受</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键被称为配位键。</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宋体" panose="02010600030101010101" pitchFamily="2" charset="-122"/>
                  </a:rPr>
                  <a:t>表示方法：常用</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来表示配位键，箭头指向接受孤电子对的原子</a:t>
                </a:r>
                <a:r>
                  <a:rPr lang="zh-CN" altLang="zh-CN" sz="2800" dirty="0" smtClean="0">
                    <a:effectLst/>
                    <a:latin typeface="Times New Roman" panose="02020603050405020304" pitchFamily="18" charset="0"/>
                    <a:ea typeface="宋体" panose="02010600030101010101" pitchFamily="2" charset="-122"/>
                  </a:rPr>
                  <a:t>，</a:t>
                </a:r>
                <a:endParaRPr lang="en-US" altLang="zh-CN" sz="2800" dirty="0" smtClean="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35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effectLst/>
                    <a:latin typeface="Times New Roman" panose="02020603050405020304" pitchFamily="18" charset="0"/>
                    <a:ea typeface="宋体" panose="02010600030101010101" pitchFamily="2" charset="-122"/>
                  </a:rPr>
                  <a:t>如</a:t>
                </a:r>
                <a:r>
                  <a:rPr lang="en-US" altLang="zh-CN" sz="2800" dirty="0">
                    <a:effectLst/>
                    <a:latin typeface="Times New Roman" panose="02020603050405020304" pitchFamily="18" charset="0"/>
                    <a:ea typeface="宋体" panose="02010600030101010101" pitchFamily="2" charset="-122"/>
                  </a:rPr>
                  <a:t>N</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4</m:t>
                        </m:r>
                      </m:sub>
                      <m:sup>
                        <m:r>
                          <a:rPr lang="en-US" altLang="zh-CN" sz="2800">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宋体" panose="02010600030101010101" pitchFamily="2" charset="-122"/>
                  </a:rPr>
                  <a:t>可表示</a:t>
                </a:r>
                <a:r>
                  <a:rPr lang="zh-CN" altLang="zh-CN" sz="2800" dirty="0" smtClean="0">
                    <a:effectLst/>
                    <a:latin typeface="Times New Roman" panose="02020603050405020304" pitchFamily="18" charset="0"/>
                    <a:ea typeface="宋体" panose="02010600030101010101" pitchFamily="2" charset="-122"/>
                  </a:rPr>
                  <a:t>为</a:t>
                </a:r>
                <a:r>
                  <a:rPr lang="en-US" altLang="zh-CN" sz="2800" dirty="0" smtClean="0">
                    <a:effectLst/>
                    <a:latin typeface="Times New Roman" panose="02020603050405020304" pitchFamily="18" charset="0"/>
                    <a:ea typeface="宋体" panose="02010600030101010101" pitchFamily="2" charset="-122"/>
                  </a:rPr>
                  <a:t>___________</a:t>
                </a:r>
                <a:r>
                  <a:rPr lang="zh-CN" altLang="zh-CN" sz="2800" dirty="0" smtClean="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在</a:t>
                </a:r>
                <a:r>
                  <a:rPr lang="en-US" altLang="zh-CN" sz="2800" dirty="0">
                    <a:effectLst/>
                    <a:latin typeface="Times New Roman" panose="02020603050405020304" pitchFamily="18" charset="0"/>
                    <a:ea typeface="宋体" panose="02010600030101010101" pitchFamily="2" charset="-122"/>
                  </a:rPr>
                  <a:t>N</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4</m:t>
                        </m:r>
                      </m:sub>
                      <m:sup>
                        <m:r>
                          <a:rPr lang="en-US" altLang="zh-CN" sz="2800">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宋体" panose="02010600030101010101" pitchFamily="2" charset="-122"/>
                  </a:rPr>
                  <a:t>中，虽然有</a:t>
                </a:r>
                <a:r>
                  <a:rPr lang="en-US" altLang="zh-CN" sz="2800" dirty="0">
                    <a:effectLst/>
                    <a:latin typeface="Times New Roman" panose="02020603050405020304" pitchFamily="18" charset="0"/>
                    <a:ea typeface="宋体" panose="02010600030101010101" pitchFamily="2" charset="-122"/>
                  </a:rPr>
                  <a:t>1</a:t>
                </a:r>
                <a:r>
                  <a:rPr lang="zh-CN" altLang="zh-CN" sz="2800" dirty="0">
                    <a:effectLst/>
                    <a:latin typeface="Times New Roman" panose="02020603050405020304" pitchFamily="18" charset="0"/>
                    <a:ea typeface="宋体" panose="02010600030101010101" pitchFamily="2" charset="-122"/>
                  </a:rPr>
                  <a:t>个</a:t>
                </a:r>
                <a:r>
                  <a:rPr lang="en-US" altLang="zh-CN" sz="2800" dirty="0">
                    <a:effectLst/>
                    <a:latin typeface="Times New Roman" panose="02020603050405020304" pitchFamily="18" charset="0"/>
                    <a:ea typeface="宋体" panose="02010600030101010101" pitchFamily="2" charset="-122"/>
                  </a:rPr>
                  <a:t>N</a:t>
                </a:r>
                <a:r>
                  <a:rPr lang="en-US" altLang="zh-CN" sz="2800" dirty="0">
                    <a:effectLst/>
                    <a:latin typeface="宋体" panose="02010600030101010101" pitchFamily="2"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H</a:t>
                </a:r>
                <a:r>
                  <a:rPr lang="zh-CN" altLang="zh-CN" sz="2800" dirty="0">
                    <a:effectLst/>
                    <a:latin typeface="Times New Roman" panose="02020603050405020304" pitchFamily="18" charset="0"/>
                    <a:ea typeface="宋体" panose="02010600030101010101" pitchFamily="2" charset="-122"/>
                  </a:rPr>
                  <a:t>形成过程与其他</a:t>
                </a:r>
                <a:r>
                  <a:rPr lang="en-US" altLang="zh-CN" sz="28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宋体" panose="02010600030101010101" pitchFamily="2" charset="-122"/>
                  </a:rPr>
                  <a:t>个</a:t>
                </a:r>
                <a:r>
                  <a:rPr lang="en-US" altLang="zh-CN" sz="2800" dirty="0">
                    <a:effectLst/>
                    <a:latin typeface="Times New Roman" panose="02020603050405020304" pitchFamily="18" charset="0"/>
                    <a:ea typeface="宋体" panose="02010600030101010101" pitchFamily="2" charset="-122"/>
                  </a:rPr>
                  <a:t>N</a:t>
                </a:r>
                <a:r>
                  <a:rPr lang="en-US" altLang="zh-CN" sz="2800" dirty="0">
                    <a:effectLst/>
                    <a:latin typeface="宋体" panose="02010600030101010101" pitchFamily="2"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H</a:t>
                </a:r>
                <a:r>
                  <a:rPr lang="zh-CN" altLang="zh-CN" sz="2800" dirty="0">
                    <a:effectLst/>
                    <a:latin typeface="Times New Roman" panose="02020603050405020304" pitchFamily="18" charset="0"/>
                    <a:ea typeface="宋体" panose="02010600030101010101" pitchFamily="2" charset="-122"/>
                  </a:rPr>
                  <a:t>形成过程不同，但是一旦形成之后，</a:t>
                </a:r>
                <a:r>
                  <a:rPr lang="en-US" altLang="zh-CN" sz="2800" dirty="0">
                    <a:effectLst/>
                    <a:latin typeface="Times New Roman" panose="02020603050405020304" pitchFamily="18" charset="0"/>
                    <a:ea typeface="宋体" panose="02010600030101010101" pitchFamily="2" charset="-122"/>
                  </a:rPr>
                  <a:t>4</a:t>
                </a:r>
                <a:r>
                  <a:rPr lang="zh-CN" altLang="zh-CN" sz="2800" dirty="0">
                    <a:effectLst/>
                    <a:latin typeface="Times New Roman" panose="02020603050405020304" pitchFamily="18" charset="0"/>
                    <a:ea typeface="宋体" panose="02010600030101010101" pitchFamily="2" charset="-122"/>
                  </a:rPr>
                  <a:t>个共价键就</a:t>
                </a:r>
                <a:r>
                  <a:rPr lang="zh-CN" altLang="zh-CN" sz="2800" dirty="0" smtClean="0">
                    <a:effectLst/>
                    <a:latin typeface="Times New Roman" panose="02020603050405020304" pitchFamily="18" charset="0"/>
                    <a:ea typeface="宋体" panose="02010600030101010101" pitchFamily="2" charset="-122"/>
                  </a:rPr>
                  <a:t>完全</a:t>
                </a:r>
                <a:r>
                  <a:rPr lang="en-US" altLang="zh-CN" sz="2800" dirty="0" smtClean="0">
                    <a:effectLst/>
                    <a:latin typeface="Times New Roman" panose="02020603050405020304" pitchFamily="18" charset="0"/>
                    <a:ea typeface="宋体" panose="02010600030101010101" pitchFamily="2" charset="-122"/>
                  </a:rPr>
                  <a:t>_____</a:t>
                </a:r>
                <a:r>
                  <a:rPr lang="zh-CN" altLang="zh-CN" sz="2800" dirty="0" smtClean="0">
                    <a:effectLst/>
                    <a:latin typeface="Times New Roman" panose="02020603050405020304" pitchFamily="18" charset="0"/>
                    <a:ea typeface="宋体" panose="02010600030101010101" pitchFamily="2" charset="-122"/>
                  </a:rPr>
                  <a:t>。</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8" name="矩形 7">
                <a:extLst>
                  <a:ext uri="{FF2B5EF4-FFF2-40B4-BE49-F238E27FC236}">
                    <a16:creationId xmlns:a16="http://schemas.microsoft.com/office/drawing/2014/main" xmlns="" id="{E0622126-7017-37C2-EAF9-48A0D50A658B}"/>
                  </a:ext>
                </a:extLst>
              </p:cNvPr>
              <p:cNvSpPr>
                <a:spLocks noRot="1" noChangeAspect="1" noMove="1" noResize="1" noEditPoints="1" noAdjustHandles="1" noChangeArrowheads="1" noChangeShapeType="1" noTextEdit="1"/>
              </p:cNvSpPr>
              <p:nvPr/>
            </p:nvSpPr>
            <p:spPr>
              <a:xfrm>
                <a:off x="389206" y="477466"/>
                <a:ext cx="11412000" cy="5424562"/>
              </a:xfrm>
              <a:prstGeom prst="rect">
                <a:avLst/>
              </a:prstGeom>
              <a:blipFill rotWithShape="0">
                <a:blip r:embed="rId2"/>
                <a:stretch>
                  <a:fillRect l="-1122" r="-4220" b="-787"/>
                </a:stretch>
              </a:blipFill>
            </p:spPr>
            <p:txBody>
              <a:bodyPr/>
              <a:lstStyle/>
              <a:p>
                <a:r>
                  <a:rPr lang="zh-CN" altLang="en-US">
                    <a:noFill/>
                  </a:rPr>
                  <a:t> </a:t>
                </a:r>
              </a:p>
            </p:txBody>
          </p:sp>
        </mc:Fallback>
      </mc:AlternateContent>
      <p:pic>
        <p:nvPicPr>
          <p:cNvPr id="3" name="图片 2"/>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008387" y="3712759"/>
            <a:ext cx="1888986" cy="1326035"/>
          </a:xfrm>
          <a:prstGeom prst="rect">
            <a:avLst/>
          </a:prstGeom>
        </p:spPr>
      </p:pic>
      <p:sp>
        <p:nvSpPr>
          <p:cNvPr id="4" name="矩形 3"/>
          <p:cNvSpPr/>
          <p:nvPr/>
        </p:nvSpPr>
        <p:spPr>
          <a:xfrm>
            <a:off x="5682208" y="1866250"/>
            <a:ext cx="1620957"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孤电子对</a:t>
            </a:r>
            <a:endParaRPr lang="zh-CN" altLang="en-US" dirty="0">
              <a:solidFill>
                <a:srgbClr val="C00000"/>
              </a:solidFill>
            </a:endParaRPr>
          </a:p>
        </p:txBody>
      </p:sp>
      <p:sp>
        <p:nvSpPr>
          <p:cNvPr id="6" name="矩形 5"/>
          <p:cNvSpPr/>
          <p:nvPr/>
        </p:nvSpPr>
        <p:spPr>
          <a:xfrm>
            <a:off x="10804301" y="5235768"/>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相同</a:t>
            </a:r>
            <a:endParaRPr lang="zh-CN" altLang="en-US" dirty="0">
              <a:solidFill>
                <a:srgbClr val="C00000"/>
              </a:solidFill>
            </a:endParaRPr>
          </a:p>
        </p:txBody>
      </p:sp>
    </p:spTree>
    <p:extLst>
      <p:ext uri="{BB962C8B-B14F-4D97-AF65-F5344CB8AC3E}">
        <p14:creationId xmlns:p14="http://schemas.microsoft.com/office/powerpoint/2010/main" val="351612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274718"/>
            <a:ext cx="11412000" cy="267765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配位化合物</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概念：金属离子或原子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称为中心离子或原子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与</a:t>
            </a:r>
            <a:r>
              <a:rPr lang="zh-CN" altLang="zh-CN" sz="2800" dirty="0" smtClean="0">
                <a:latin typeface="Times New Roman" panose="02020603050405020304" pitchFamily="18" charset="0"/>
                <a:ea typeface="宋体" panose="02010600030101010101" pitchFamily="2" charset="-122"/>
              </a:rPr>
              <a:t>某些</a:t>
            </a:r>
            <a:r>
              <a:rPr lang="en-US" altLang="zh-CN" sz="2800" dirty="0" smtClean="0">
                <a:latin typeface="Times New Roman" panose="02020603050405020304" pitchFamily="18" charset="0"/>
                <a:ea typeface="宋体" panose="02010600030101010101" pitchFamily="2" charset="-122"/>
              </a:rPr>
              <a:t>___________(</a:t>
            </a:r>
            <a:r>
              <a:rPr lang="zh-CN" altLang="zh-CN" sz="2800" dirty="0">
                <a:latin typeface="Times New Roman" panose="02020603050405020304" pitchFamily="18" charset="0"/>
                <a:ea typeface="宋体" panose="02010600030101010101" pitchFamily="2" charset="-122"/>
              </a:rPr>
              <a:t>称为配体或配位体</a:t>
            </a:r>
            <a:r>
              <a:rPr lang="en-US" altLang="zh-CN" sz="2800" dirty="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以</a:t>
            </a:r>
            <a:r>
              <a:rPr lang="en-US" altLang="zh-CN" sz="2800" dirty="0" smtClean="0">
                <a:latin typeface="Times New Roman" panose="02020603050405020304" pitchFamily="18" charset="0"/>
                <a:ea typeface="宋体" panose="02010600030101010101" pitchFamily="2" charset="-122"/>
              </a:rPr>
              <a:t>_______</a:t>
            </a:r>
            <a:r>
              <a:rPr lang="zh-CN" altLang="zh-CN" sz="2800" dirty="0" smtClean="0">
                <a:latin typeface="Times New Roman" panose="02020603050405020304" pitchFamily="18" charset="0"/>
                <a:ea typeface="宋体" panose="02010600030101010101" pitchFamily="2" charset="-122"/>
              </a:rPr>
              <a:t>结合</a:t>
            </a:r>
            <a:r>
              <a:rPr lang="zh-CN" altLang="zh-CN" sz="2800" dirty="0">
                <a:latin typeface="Times New Roman" panose="02020603050405020304" pitchFamily="18" charset="0"/>
                <a:ea typeface="宋体" panose="02010600030101010101" pitchFamily="2" charset="-122"/>
              </a:rPr>
              <a:t>形成的化合物。</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组成：如</a:t>
            </a:r>
            <a:r>
              <a:rPr lang="en-US" altLang="zh-CN" sz="2800" dirty="0">
                <a:latin typeface="Times New Roman" panose="02020603050405020304" pitchFamily="18" charset="0"/>
                <a:ea typeface="宋体" panose="02010600030101010101" pitchFamily="2" charset="-122"/>
              </a:rPr>
              <a:t>[Cu(NH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a:t>
            </a:r>
            <a:r>
              <a:rPr lang="en-US" altLang="zh-CN" sz="2800" baseline="-250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宋体" panose="02010600030101010101" pitchFamily="2" charset="-122"/>
              </a:rPr>
              <a:t>]SO</a:t>
            </a:r>
            <a:r>
              <a:rPr lang="en-US" altLang="zh-CN" sz="2800" baseline="-25000" dirty="0">
                <a:latin typeface="Times New Roman" panose="02020603050405020304" pitchFamily="18" charset="0"/>
                <a:ea typeface="宋体" panose="02010600030101010101" pitchFamily="2" charset="-122"/>
              </a:rPr>
              <a:t>4</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3" name="image85.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5230" y="3090446"/>
            <a:ext cx="4739952" cy="2715612"/>
          </a:xfrm>
          <a:prstGeom prst="rect">
            <a:avLst/>
          </a:prstGeom>
          <a:noFill/>
          <a:ln>
            <a:noFill/>
          </a:ln>
        </p:spPr>
      </p:pic>
      <p:sp>
        <p:nvSpPr>
          <p:cNvPr id="4" name="矩形 3"/>
          <p:cNvSpPr/>
          <p:nvPr/>
        </p:nvSpPr>
        <p:spPr>
          <a:xfrm>
            <a:off x="9278416" y="1030190"/>
            <a:ext cx="198002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分子或离子</a:t>
            </a:r>
            <a:endParaRPr lang="zh-CN" altLang="en-US" dirty="0">
              <a:solidFill>
                <a:srgbClr val="C00000"/>
              </a:solidFill>
            </a:endParaRPr>
          </a:p>
        </p:txBody>
      </p:sp>
      <p:sp>
        <p:nvSpPr>
          <p:cNvPr id="6" name="矩形 5"/>
          <p:cNvSpPr/>
          <p:nvPr/>
        </p:nvSpPr>
        <p:spPr>
          <a:xfrm>
            <a:off x="3440435" y="1672432"/>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配位键</a:t>
            </a:r>
            <a:endParaRPr lang="zh-CN" altLang="en-US" dirty="0">
              <a:solidFill>
                <a:srgbClr val="C00000"/>
              </a:solidFill>
            </a:endParaRPr>
          </a:p>
        </p:txBody>
      </p:sp>
      <p:sp>
        <p:nvSpPr>
          <p:cNvPr id="9" name="矩形 8"/>
          <p:cNvSpPr/>
          <p:nvPr/>
        </p:nvSpPr>
        <p:spPr>
          <a:xfrm>
            <a:off x="4986516" y="2990930"/>
            <a:ext cx="1415772" cy="461665"/>
          </a:xfrm>
          <a:prstGeom prst="rect">
            <a:avLst/>
          </a:prstGeom>
        </p:spPr>
        <p:txBody>
          <a:bodyPr wrap="none">
            <a:spAutoFit/>
          </a:bodyPr>
          <a:lstStyle/>
          <a:p>
            <a:r>
              <a:rPr lang="zh-CN" altLang="zh-CN" dirty="0" smtClean="0">
                <a:solidFill>
                  <a:srgbClr val="C00000"/>
                </a:solidFill>
                <a:latin typeface="Times New Roman" panose="02020603050405020304" pitchFamily="18" charset="0"/>
                <a:ea typeface="宋体" panose="02010600030101010101" pitchFamily="2" charset="-122"/>
              </a:rPr>
              <a:t>配位原子</a:t>
            </a:r>
            <a:endParaRPr lang="zh-CN" altLang="zh-CN" dirty="0">
              <a:solidFill>
                <a:srgbClr val="C00000"/>
              </a:solidFill>
              <a:latin typeface="Times New Roman" panose="02020603050405020304" pitchFamily="18" charset="0"/>
              <a:ea typeface="宋体" panose="02010600030101010101" pitchFamily="2" charset="-122"/>
            </a:endParaRPr>
          </a:p>
        </p:txBody>
      </p:sp>
      <p:sp>
        <p:nvSpPr>
          <p:cNvPr id="10" name="矩形 9"/>
          <p:cNvSpPr/>
          <p:nvPr/>
        </p:nvSpPr>
        <p:spPr>
          <a:xfrm>
            <a:off x="5112176" y="4378132"/>
            <a:ext cx="1107996" cy="461665"/>
          </a:xfrm>
          <a:prstGeom prst="rect">
            <a:avLst/>
          </a:prstGeom>
        </p:spPr>
        <p:txBody>
          <a:bodyPr wrap="none">
            <a:spAutoFit/>
          </a:bodyPr>
          <a:lstStyle/>
          <a:p>
            <a:r>
              <a:rPr lang="zh-CN" altLang="zh-CN" dirty="0">
                <a:solidFill>
                  <a:srgbClr val="C00000"/>
                </a:solidFill>
                <a:latin typeface="Times New Roman" panose="02020603050405020304" pitchFamily="18" charset="0"/>
                <a:ea typeface="宋体" panose="02010600030101010101" pitchFamily="2" charset="-122"/>
              </a:rPr>
              <a:t>配位</a:t>
            </a:r>
            <a:r>
              <a:rPr lang="zh-CN" altLang="zh-CN" dirty="0" smtClean="0">
                <a:solidFill>
                  <a:srgbClr val="C00000"/>
                </a:solidFill>
                <a:latin typeface="Times New Roman" panose="02020603050405020304" pitchFamily="18" charset="0"/>
                <a:ea typeface="宋体" panose="02010600030101010101" pitchFamily="2" charset="-122"/>
              </a:rPr>
              <a:t>体</a:t>
            </a:r>
            <a:endParaRPr lang="zh-CN" altLang="en-US" dirty="0"/>
          </a:p>
        </p:txBody>
      </p:sp>
      <p:sp>
        <p:nvSpPr>
          <p:cNvPr id="12" name="矩形 11"/>
          <p:cNvSpPr/>
          <p:nvPr/>
        </p:nvSpPr>
        <p:spPr>
          <a:xfrm>
            <a:off x="6086023" y="4388502"/>
            <a:ext cx="1107996" cy="461665"/>
          </a:xfrm>
          <a:prstGeom prst="rect">
            <a:avLst/>
          </a:prstGeom>
        </p:spPr>
        <p:txBody>
          <a:bodyPr wrap="none">
            <a:spAutoFit/>
          </a:bodyPr>
          <a:lstStyle/>
          <a:p>
            <a:r>
              <a:rPr lang="zh-CN" altLang="zh-CN" dirty="0">
                <a:solidFill>
                  <a:srgbClr val="C00000"/>
                </a:solidFill>
                <a:latin typeface="Times New Roman" panose="02020603050405020304" pitchFamily="18" charset="0"/>
                <a:ea typeface="宋体" panose="02010600030101010101" pitchFamily="2" charset="-122"/>
              </a:rPr>
              <a:t>配位数</a:t>
            </a:r>
            <a:endParaRPr lang="zh-CN" altLang="en-US" dirty="0"/>
          </a:p>
        </p:txBody>
      </p:sp>
    </p:spTree>
    <p:extLst>
      <p:ext uri="{BB962C8B-B14F-4D97-AF65-F5344CB8AC3E}">
        <p14:creationId xmlns:p14="http://schemas.microsoft.com/office/powerpoint/2010/main" val="362395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706766"/>
            <a:ext cx="11412000" cy="3888500"/>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形成条件</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中心离子或原子：有空轨道，一般是带正电的金属离子，特别是过渡金属离子，如</a:t>
            </a:r>
            <a:r>
              <a:rPr lang="en-US" altLang="zh-CN" sz="2800" dirty="0">
                <a:latin typeface="Times New Roman" panose="02020603050405020304" pitchFamily="18" charset="0"/>
                <a:ea typeface="宋体" panose="02010600030101010101" pitchFamily="2" charset="-122"/>
              </a:rPr>
              <a:t>Fe</a:t>
            </a:r>
            <a:r>
              <a:rPr lang="en-US" altLang="zh-CN" sz="2800" baseline="30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Cu</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Zn</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Ag</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等，但也有电中性的原子等。</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②</a:t>
            </a:r>
            <a:r>
              <a:rPr lang="zh-CN" altLang="zh-CN" sz="2800" dirty="0">
                <a:latin typeface="Times New Roman" panose="02020603050405020304" pitchFamily="18" charset="0"/>
                <a:ea typeface="宋体" panose="02010600030101010101" pitchFamily="2" charset="-122"/>
              </a:rPr>
              <a:t>配位体：其中的配位原子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配位体中直接同中心离子或原子配合的原子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有孤电子对。配位体可以是分子，如</a:t>
            </a:r>
            <a:r>
              <a:rPr lang="en-US" altLang="zh-CN" sz="2800" dirty="0">
                <a:latin typeface="Times New Roman" panose="02020603050405020304" pitchFamily="18" charset="0"/>
                <a:ea typeface="宋体" panose="02010600030101010101" pitchFamily="2" charset="-122"/>
              </a:rPr>
              <a:t>CO</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等，也可以是离子，如</a:t>
            </a:r>
            <a:r>
              <a:rPr lang="en-US" altLang="zh-CN" sz="2800" dirty="0">
                <a:latin typeface="Times New Roman" panose="02020603050405020304" pitchFamily="18" charset="0"/>
                <a:ea typeface="宋体" panose="02010600030101010101" pitchFamily="2" charset="-122"/>
              </a:rPr>
              <a:t>F</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err="1">
                <a:latin typeface="Times New Roman" panose="02020603050405020304" pitchFamily="18" charset="0"/>
                <a:ea typeface="宋体" panose="02010600030101010101" pitchFamily="2" charset="-122"/>
              </a:rPr>
              <a:t>Cl</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Br</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I</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CN</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SCN</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OH</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等</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481291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706766"/>
            <a:ext cx="11412000" cy="461664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螯合物</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螯合物是配合物的一种，金属原子或离子与含有两个或两个以上配位原子的配体作用，生成</a:t>
            </a:r>
            <a:r>
              <a:rPr lang="zh-CN" altLang="zh-CN" sz="2800" dirty="0" smtClean="0">
                <a:latin typeface="Times New Roman" panose="02020603050405020304" pitchFamily="18" charset="0"/>
                <a:ea typeface="宋体" panose="02010600030101010101" pitchFamily="2" charset="-122"/>
              </a:rPr>
              <a:t>具有</a:t>
            </a:r>
            <a:r>
              <a:rPr lang="en-US" altLang="zh-CN" sz="2800" dirty="0" smtClean="0">
                <a:latin typeface="Times New Roman" panose="02020603050405020304" pitchFamily="18" charset="0"/>
                <a:ea typeface="宋体" panose="02010600030101010101" pitchFamily="2" charset="-122"/>
              </a:rPr>
              <a:t>_________</a:t>
            </a:r>
            <a:r>
              <a:rPr lang="zh-CN" altLang="zh-CN" sz="2800" dirty="0" smtClean="0">
                <a:latin typeface="Times New Roman" panose="02020603050405020304" pitchFamily="18" charset="0"/>
                <a:ea typeface="宋体" panose="02010600030101010101" pitchFamily="2" charset="-122"/>
              </a:rPr>
              <a:t>的</a:t>
            </a:r>
            <a:r>
              <a:rPr lang="zh-CN" altLang="zh-CN" sz="2800" dirty="0">
                <a:latin typeface="Times New Roman" panose="02020603050405020304" pitchFamily="18" charset="0"/>
                <a:ea typeface="宋体" panose="02010600030101010101" pitchFamily="2" charset="-122"/>
              </a:rPr>
              <a:t>络合物，该络合物叫螯合物。一种配体有两个或两个以上的配位原子同时与一个中心离子结合，螯合物中配体数目少，形成的环状结构较简单，配合物较稳定，而且形成的环越多越稳定，其中以五元环或六元环最为稳定。在螯合物的结构中，一定有一个或多个多齿配体提供多对电子与中心离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形成配位键</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4383191" y="2114600"/>
            <a:ext cx="1620957"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环状结构</a:t>
            </a:r>
            <a:endParaRPr lang="zh-CN" altLang="en-US" dirty="0">
              <a:solidFill>
                <a:srgbClr val="C00000"/>
              </a:solidFill>
            </a:endParaRPr>
          </a:p>
        </p:txBody>
      </p:sp>
    </p:spTree>
    <p:extLst>
      <p:ext uri="{BB962C8B-B14F-4D97-AF65-F5344CB8AC3E}">
        <p14:creationId xmlns:p14="http://schemas.microsoft.com/office/powerpoint/2010/main" val="162860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419262"/>
            <a:ext cx="11412000" cy="664862"/>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常见配合物的制备实验</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161995556"/>
                  </p:ext>
                </p:extLst>
              </p:nvPr>
            </p:nvGraphicFramePr>
            <p:xfrm>
              <a:off x="533206" y="1198074"/>
              <a:ext cx="11124000" cy="4752000"/>
            </p:xfrm>
            <a:graphic>
              <a:graphicData uri="http://schemas.openxmlformats.org/drawingml/2006/table">
                <a:tbl>
                  <a:tblPr firstRow="1" firstCol="1" bandRow="1"/>
                  <a:tblGrid>
                    <a:gridCol w="2537664"/>
                    <a:gridCol w="3888432"/>
                    <a:gridCol w="4697904"/>
                  </a:tblGrid>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实验操作</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实验现象</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有关的离子方程式</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2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滴加氨水后，试管中先</a:t>
                          </a:r>
                          <a:r>
                            <a:rPr lang="zh-CN" sz="2800" dirty="0" smtClean="0">
                              <a:effectLst/>
                              <a:latin typeface="Times New Roman" panose="02020603050405020304" pitchFamily="18" charset="0"/>
                              <a:ea typeface="宋体" panose="02010600030101010101" pitchFamily="2" charset="-122"/>
                            </a:rPr>
                            <a:t>出现</a:t>
                          </a:r>
                          <a:r>
                            <a:rPr lang="en-US" altLang="zh-CN" sz="2800" u="none" dirty="0" smtClean="0">
                              <a:effectLst/>
                              <a:latin typeface="Times New Roman" panose="02020603050405020304" pitchFamily="18" charset="0"/>
                              <a:ea typeface="宋体" panose="02010600030101010101" pitchFamily="2" charset="-122"/>
                            </a:rPr>
                            <a:t>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氨水过量</a:t>
                          </a:r>
                          <a:r>
                            <a:rPr lang="zh-CN" sz="2800" dirty="0" smtClean="0">
                              <a:effectLst/>
                              <a:latin typeface="Times New Roman" panose="02020603050405020304" pitchFamily="18" charset="0"/>
                              <a:ea typeface="宋体" panose="02010600030101010101" pitchFamily="2" charset="-122"/>
                            </a:rPr>
                            <a:t>后</a:t>
                          </a:r>
                          <a:r>
                            <a:rPr lang="en-US" altLang="zh-CN" sz="2800" u="none" dirty="0" smtClean="0">
                              <a:effectLst/>
                              <a:latin typeface="Times New Roman" panose="02020603050405020304" pitchFamily="18" charset="0"/>
                              <a:ea typeface="宋体" panose="02010600030101010101" pitchFamily="2" charset="-122"/>
                            </a:rPr>
                            <a:t>_____________</a:t>
                          </a:r>
                          <a:r>
                            <a:rPr lang="zh-CN" sz="2800" dirty="0" smtClean="0">
                              <a:effectLst/>
                              <a:latin typeface="Times New Roman" panose="02020603050405020304" pitchFamily="18" charset="0"/>
                              <a:ea typeface="宋体" panose="02010600030101010101" pitchFamily="2" charset="-122"/>
                            </a:rPr>
                            <a:t>，得到</a:t>
                          </a:r>
                          <a:r>
                            <a:rPr lang="en-US" altLang="zh-CN" sz="2800" u="none" dirty="0" smtClean="0">
                              <a:effectLst/>
                              <a:latin typeface="Times New Roman" panose="02020603050405020304" pitchFamily="18" charset="0"/>
                              <a:ea typeface="宋体" panose="02010600030101010101" pitchFamily="2" charset="-122"/>
                            </a:rPr>
                            <a:t>__________________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滴加乙醇后</a:t>
                          </a:r>
                          <a:r>
                            <a:rPr lang="zh-CN" sz="2800" dirty="0" smtClean="0">
                              <a:effectLst/>
                              <a:latin typeface="Times New Roman" panose="02020603050405020304" pitchFamily="18" charset="0"/>
                              <a:ea typeface="宋体" panose="02010600030101010101" pitchFamily="2" charset="-122"/>
                            </a:rPr>
                            <a:t>析出</a:t>
                          </a:r>
                          <a:r>
                            <a:rPr lang="en-US" altLang="zh-CN" sz="2800" u="none" dirty="0" smtClean="0">
                              <a:effectLst/>
                              <a:latin typeface="Times New Roman" panose="02020603050405020304" pitchFamily="18" charset="0"/>
                              <a:ea typeface="宋体" panose="02010600030101010101" pitchFamily="2" charset="-122"/>
                            </a:rPr>
                            <a:t>_______</a:t>
                          </a:r>
                        </a:p>
                        <a:p>
                          <a:pPr marL="72000" algn="l">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endParaRPr lang="zh-CN" sz="2800" u="none" dirty="0">
                            <a:effectLst/>
                            <a:latin typeface="Times New Roman" panose="02020603050405020304" pitchFamily="18" charset="0"/>
                            <a:ea typeface="宋体" panose="02010600030101010101" pitchFamily="2" charset="-122"/>
                          </a:endParaRPr>
                        </a:p>
                      </a:txBody>
                      <a:tcPr marL="15000" marR="15000"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sz="2800" spc="-100" dirty="0">
                              <a:effectLst/>
                              <a:latin typeface="Times New Roman" panose="02020603050405020304" pitchFamily="18" charset="0"/>
                              <a:ea typeface="宋体" panose="02010600030101010101" pitchFamily="2" charset="-122"/>
                            </a:rPr>
                            <a:t>Cu</a:t>
                          </a:r>
                          <a:r>
                            <a:rPr lang="en-US" sz="2800" spc="-100" baseline="30000" dirty="0">
                              <a:effectLst/>
                              <a:latin typeface="Times New Roman" panose="02020603050405020304" pitchFamily="18" charset="0"/>
                              <a:ea typeface="宋体" panose="02010600030101010101" pitchFamily="2" charset="-122"/>
                            </a:rPr>
                            <a:t>2+</a:t>
                          </a:r>
                          <a:r>
                            <a:rPr lang="en-US" sz="2800" spc="-100" dirty="0">
                              <a:effectLst/>
                              <a:latin typeface="Times New Roman" panose="02020603050405020304" pitchFamily="18" charset="0"/>
                              <a:ea typeface="宋体" panose="02010600030101010101" pitchFamily="2" charset="-122"/>
                            </a:rPr>
                            <a:t>+2NH</a:t>
                          </a:r>
                          <a:r>
                            <a:rPr lang="en-US" sz="2800" spc="-100" baseline="-25000" dirty="0">
                              <a:effectLst/>
                              <a:latin typeface="Times New Roman" panose="02020603050405020304" pitchFamily="18" charset="0"/>
                              <a:ea typeface="宋体" panose="02010600030101010101" pitchFamily="2" charset="-122"/>
                            </a:rPr>
                            <a:t>3</a:t>
                          </a:r>
                          <a:r>
                            <a:rPr lang="en-US" sz="2800" spc="-100" dirty="0">
                              <a:effectLst/>
                              <a:latin typeface="Times New Roman" panose="02020603050405020304" pitchFamily="18" charset="0"/>
                              <a:ea typeface="宋体" panose="02010600030101010101" pitchFamily="2" charset="-122"/>
                            </a:rPr>
                            <a:t>·H</a:t>
                          </a:r>
                          <a:r>
                            <a:rPr lang="en-US" sz="2800" spc="-100" baseline="-25000" dirty="0">
                              <a:effectLst/>
                              <a:latin typeface="Times New Roman" panose="02020603050405020304" pitchFamily="18" charset="0"/>
                              <a:ea typeface="宋体" panose="02010600030101010101" pitchFamily="2" charset="-122"/>
                            </a:rPr>
                            <a:t>2</a:t>
                          </a:r>
                          <a:r>
                            <a:rPr lang="en-US" sz="2800" spc="-100" dirty="0">
                              <a:effectLst/>
                              <a:latin typeface="Times New Roman" panose="02020603050405020304" pitchFamily="18" charset="0"/>
                              <a:ea typeface="宋体" panose="02010600030101010101" pitchFamily="2" charset="-122"/>
                            </a:rPr>
                            <a:t>O===Cu(OH)</a:t>
                          </a:r>
                          <a:r>
                            <a:rPr lang="en-US" sz="2800" spc="-100" baseline="-25000" dirty="0">
                              <a:effectLst/>
                              <a:latin typeface="Times New Roman" panose="02020603050405020304" pitchFamily="18" charset="0"/>
                              <a:ea typeface="宋体" panose="02010600030101010101" pitchFamily="2" charset="-122"/>
                            </a:rPr>
                            <a:t>2</a:t>
                          </a:r>
                          <a:r>
                            <a:rPr lang="en-US" sz="2800" spc="-100" dirty="0" smtClean="0">
                              <a:effectLst/>
                              <a:latin typeface="宋体" panose="02010600030101010101" pitchFamily="2" charset="-122"/>
                              <a:ea typeface="宋体" panose="02010600030101010101" pitchFamily="2" charset="-122"/>
                            </a:rPr>
                            <a:t>↓</a:t>
                          </a:r>
                        </a:p>
                        <a:p>
                          <a:pPr marL="72000" algn="l">
                            <a:lnSpc>
                              <a:spcPct val="150000"/>
                            </a:lnSpc>
                            <a:spcAft>
                              <a:spcPts val="0"/>
                            </a:spcAft>
                            <a:tabLst>
                              <a:tab pos="2790825" algn="l"/>
                              <a:tab pos="4231005" algn="l"/>
                            </a:tabLst>
                          </a:pPr>
                          <a:r>
                            <a:rPr lang="en-US" sz="2800" dirty="0" smtClean="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2N</a:t>
                          </a:r>
                          <a14:m>
                            <m:oMath xmlns:m="http://schemas.openxmlformats.org/officeDocument/2006/math">
                              <m:sSubSup>
                                <m:sSubSupPr>
                                  <m:ctrlPr>
                                    <a:rPr lang="zh-CN" sz="2800" i="1">
                                      <a:effectLst/>
                                      <a:latin typeface="Cambria Math" panose="02040503050406030204" pitchFamily="18" charset="0"/>
                                      <a:ea typeface="Cambria Math" panose="02040503050406030204" pitchFamily="18" charset="0"/>
                                    </a:rPr>
                                  </m:ctrlPr>
                                </m:sSubSupPr>
                                <m:e>
                                  <m:r>
                                    <m:rPr>
                                      <m:sty m:val="p"/>
                                    </m:rPr>
                                    <a:rPr lang="en-US" sz="2800">
                                      <a:effectLst/>
                                      <a:latin typeface="Cambria Math" panose="02040503050406030204" pitchFamily="18" charset="0"/>
                                      <a:ea typeface="宋体" panose="02010600030101010101" pitchFamily="2" charset="-122"/>
                                    </a:rPr>
                                    <m:t>H</m:t>
                                  </m:r>
                                </m:e>
                                <m:sub>
                                  <m:r>
                                    <a:rPr lang="en-US" sz="2800">
                                      <a:effectLst/>
                                      <a:latin typeface="Cambria Math" panose="02040503050406030204" pitchFamily="18" charset="0"/>
                                      <a:ea typeface="宋体" panose="02010600030101010101" pitchFamily="2" charset="-122"/>
                                    </a:rPr>
                                    <m:t>4</m:t>
                                  </m:r>
                                </m:sub>
                                <m:sup>
                                  <m:r>
                                    <a:rPr lang="en-US" sz="2800">
                                      <a:effectLst/>
                                      <a:latin typeface="Cambria Math" panose="02040503050406030204" pitchFamily="18" charset="0"/>
                                      <a:ea typeface="宋体" panose="02010600030101010101" pitchFamily="2" charset="-122"/>
                                    </a:rPr>
                                    <m:t>+</m:t>
                                  </m:r>
                                </m:sup>
                              </m:sSubSup>
                            </m:oMath>
                          </a14:m>
                          <a:r>
                            <a:rPr lang="zh-CN" sz="2800" dirty="0" smtClean="0">
                              <a:effectLst/>
                              <a:latin typeface="Times New Roman" panose="02020603050405020304" pitchFamily="18" charset="0"/>
                              <a:ea typeface="宋体" panose="02010600030101010101" pitchFamily="2" charset="-122"/>
                            </a:rPr>
                            <a:t>、</a:t>
                          </a:r>
                          <a:r>
                            <a:rPr lang="en-US" sz="2800" u="none" dirty="0" smtClean="0">
                              <a:effectLst/>
                              <a:latin typeface="Times New Roman" panose="02020603050405020304" pitchFamily="18" charset="0"/>
                              <a:ea typeface="宋体" panose="02010600030101010101" pitchFamily="2" charset="-122"/>
                            </a:rPr>
                            <a:t>________________</a:t>
                          </a:r>
                          <a:endParaRPr lang="en-US" sz="2800" u="none" baseline="-25000" dirty="0" smtClean="0">
                            <a:effectLst/>
                            <a:latin typeface="Times New Roman" panose="02020603050405020304" pitchFamily="18" charset="0"/>
                            <a:ea typeface="宋体" panose="02010600030101010101" pitchFamily="2" charset="-122"/>
                          </a:endParaRPr>
                        </a:p>
                        <a:p>
                          <a:pPr marL="72000" algn="l">
                            <a:lnSpc>
                              <a:spcPct val="150000"/>
                            </a:lnSpc>
                            <a:spcAft>
                              <a:spcPts val="0"/>
                            </a:spcAft>
                            <a:tabLst>
                              <a:tab pos="2790825" algn="l"/>
                              <a:tab pos="4231005" algn="l"/>
                            </a:tabLst>
                          </a:pPr>
                          <a:r>
                            <a:rPr lang="en-US" sz="2800" u="none" spc="-100" dirty="0" smtClean="0">
                              <a:effectLst/>
                              <a:latin typeface="Times New Roman" panose="02020603050405020304" pitchFamily="18" charset="0"/>
                              <a:ea typeface="宋体" panose="02010600030101010101" pitchFamily="2" charset="-122"/>
                            </a:rPr>
                            <a:t>_______________________</a:t>
                          </a:r>
                          <a:r>
                            <a:rPr lang="zh-CN" sz="2800" dirty="0" smtClean="0">
                              <a:effectLst/>
                              <a:latin typeface="Times New Roman" panose="02020603050405020304" pitchFamily="18" charset="0"/>
                              <a:ea typeface="宋体" panose="02010600030101010101" pitchFamily="2" charset="-122"/>
                            </a:rPr>
                            <a:t>、</a:t>
                          </a:r>
                          <a:r>
                            <a:rPr lang="en-US" sz="2800" dirty="0">
                              <a:effectLst/>
                              <a:latin typeface="Times New Roman" panose="02020603050405020304" pitchFamily="18" charset="0"/>
                              <a:ea typeface="宋体" panose="02010600030101010101" pitchFamily="2" charset="-122"/>
                            </a:rPr>
                            <a:t>[Cu(NH</a:t>
                          </a:r>
                          <a:r>
                            <a:rPr lang="en-US" sz="2800" baseline="-25000" dirty="0">
                              <a:effectLst/>
                              <a:latin typeface="Times New Roman" panose="02020603050405020304" pitchFamily="18" charset="0"/>
                              <a:ea typeface="宋体" panose="02010600030101010101" pitchFamily="2" charset="-122"/>
                            </a:rPr>
                            <a:t>3</a:t>
                          </a:r>
                          <a:r>
                            <a:rPr lang="en-US" sz="2800" dirty="0">
                              <a:effectLst/>
                              <a:latin typeface="Times New Roman" panose="02020603050405020304" pitchFamily="18" charset="0"/>
                              <a:ea typeface="宋体" panose="02010600030101010101" pitchFamily="2" charset="-122"/>
                            </a:rPr>
                            <a:t>)</a:t>
                          </a:r>
                          <a:r>
                            <a:rPr lang="en-US" sz="2800" baseline="-25000" dirty="0">
                              <a:effectLst/>
                              <a:latin typeface="Times New Roman" panose="02020603050405020304" pitchFamily="18" charset="0"/>
                              <a:ea typeface="宋体" panose="02010600030101010101" pitchFamily="2" charset="-122"/>
                            </a:rPr>
                            <a:t>4</a:t>
                          </a:r>
                          <a:r>
                            <a:rPr lang="en-US" sz="2800" dirty="0">
                              <a:effectLst/>
                              <a:latin typeface="Times New Roman" panose="02020603050405020304" pitchFamily="18" charset="0"/>
                              <a:ea typeface="宋体" panose="02010600030101010101" pitchFamily="2" charset="-122"/>
                            </a:rPr>
                            <a:t>]</a:t>
                          </a:r>
                          <a:r>
                            <a:rPr lang="en-US" sz="2800" baseline="30000" dirty="0">
                              <a:effectLst/>
                              <a:latin typeface="Times New Roman" panose="02020603050405020304" pitchFamily="18" charset="0"/>
                              <a:ea typeface="宋体" panose="02010600030101010101" pitchFamily="2" charset="-122"/>
                            </a:rPr>
                            <a:t>2+</a:t>
                          </a:r>
                          <a:r>
                            <a:rPr lang="en-US" sz="2800" dirty="0">
                              <a:effectLst/>
                              <a:latin typeface="Times New Roman" panose="02020603050405020304" pitchFamily="18" charset="0"/>
                              <a:ea typeface="宋体" panose="02010600030101010101" pitchFamily="2" charset="-122"/>
                            </a:rPr>
                            <a:t>+S</a:t>
                          </a:r>
                          <a14:m>
                            <m:oMath xmlns:m="http://schemas.openxmlformats.org/officeDocument/2006/math">
                              <m:sSubSup>
                                <m:sSubSupPr>
                                  <m:ctrlPr>
                                    <a:rPr lang="zh-CN" sz="2800" i="1">
                                      <a:effectLst/>
                                      <a:latin typeface="Cambria Math" panose="02040503050406030204" pitchFamily="18" charset="0"/>
                                      <a:ea typeface="Cambria Math" panose="02040503050406030204" pitchFamily="18" charset="0"/>
                                    </a:rPr>
                                  </m:ctrlPr>
                                </m:sSubSupPr>
                                <m:e>
                                  <m:r>
                                    <m:rPr>
                                      <m:sty m:val="p"/>
                                    </m:rPr>
                                    <a:rPr lang="en-US" sz="2800">
                                      <a:effectLst/>
                                      <a:latin typeface="Cambria Math" panose="02040503050406030204" pitchFamily="18" charset="0"/>
                                      <a:ea typeface="宋体" panose="02010600030101010101" pitchFamily="2" charset="-122"/>
                                    </a:rPr>
                                    <m:t>O</m:t>
                                  </m:r>
                                </m:e>
                                <m:sub>
                                  <m:r>
                                    <a:rPr lang="en-US" sz="2800">
                                      <a:effectLst/>
                                      <a:latin typeface="Cambria Math" panose="02040503050406030204" pitchFamily="18" charset="0"/>
                                      <a:ea typeface="宋体" panose="02010600030101010101" pitchFamily="2" charset="-122"/>
                                    </a:rPr>
                                    <m:t>4</m:t>
                                  </m:r>
                                </m:sub>
                                <m:sup>
                                  <m:r>
                                    <a:rPr lang="en-US" sz="2800">
                                      <a:effectLst/>
                                      <a:latin typeface="Cambria Math" panose="02040503050406030204" pitchFamily="18" charset="0"/>
                                      <a:ea typeface="宋体" panose="02010600030101010101" pitchFamily="2" charset="-122"/>
                                    </a:rPr>
                                    <m:t>2</m:t>
                                  </m:r>
                                  <m:r>
                                    <a:rPr lang="en-US" sz="2800" i="1">
                                      <a:effectLst/>
                                      <a:latin typeface="Cambria Math" panose="02040503050406030204" pitchFamily="18" charset="0"/>
                                      <a:ea typeface="宋体" panose="02010600030101010101" pitchFamily="2" charset="-122"/>
                                    </a:rPr>
                                    <m:t>−</m:t>
                                  </m:r>
                                </m:sup>
                              </m:sSubSup>
                            </m:oMath>
                          </a14:m>
                          <a:r>
                            <a:rPr lang="en-US" sz="2800" dirty="0">
                              <a:effectLst/>
                              <a:latin typeface="Times New Roman" panose="02020603050405020304" pitchFamily="18" charset="0"/>
                              <a:ea typeface="宋体" panose="02010600030101010101" pitchFamily="2" charset="-122"/>
                            </a:rPr>
                            <a:t>+H</a:t>
                          </a:r>
                          <a:r>
                            <a:rPr lang="en-US" sz="2800" baseline="-25000" dirty="0">
                              <a:effectLst/>
                              <a:latin typeface="Times New Roman" panose="02020603050405020304" pitchFamily="18" charset="0"/>
                              <a:ea typeface="宋体" panose="02010600030101010101" pitchFamily="2" charset="-122"/>
                            </a:rPr>
                            <a:t>2</a:t>
                          </a:r>
                          <a:r>
                            <a:rPr lang="en-US" sz="2800" dirty="0">
                              <a:effectLst/>
                              <a:latin typeface="Times New Roman" panose="02020603050405020304" pitchFamily="18" charset="0"/>
                              <a:ea typeface="宋体" panose="02010600030101010101" pitchFamily="2" charset="-122"/>
                            </a:rPr>
                            <a:t>O [Cu(NH</a:t>
                          </a:r>
                          <a:r>
                            <a:rPr lang="en-US" sz="2800" baseline="-25000" dirty="0">
                              <a:effectLst/>
                              <a:latin typeface="Times New Roman" panose="02020603050405020304" pitchFamily="18" charset="0"/>
                              <a:ea typeface="宋体" panose="02010600030101010101" pitchFamily="2" charset="-122"/>
                            </a:rPr>
                            <a:t>3</a:t>
                          </a:r>
                          <a:r>
                            <a:rPr lang="en-US" sz="2800" dirty="0">
                              <a:effectLst/>
                              <a:latin typeface="Times New Roman" panose="02020603050405020304" pitchFamily="18" charset="0"/>
                              <a:ea typeface="宋体" panose="02010600030101010101" pitchFamily="2" charset="-122"/>
                            </a:rPr>
                            <a:t>)</a:t>
                          </a:r>
                          <a:r>
                            <a:rPr lang="en-US" sz="2800" baseline="-25000" dirty="0">
                              <a:effectLst/>
                              <a:latin typeface="Times New Roman" panose="02020603050405020304" pitchFamily="18" charset="0"/>
                              <a:ea typeface="宋体" panose="02010600030101010101" pitchFamily="2" charset="-122"/>
                            </a:rPr>
                            <a:t>4</a:t>
                          </a:r>
                          <a:r>
                            <a:rPr lang="en-US" sz="2800" dirty="0">
                              <a:effectLst/>
                              <a:latin typeface="Times New Roman" panose="02020603050405020304" pitchFamily="18" charset="0"/>
                              <a:ea typeface="宋体" panose="02010600030101010101" pitchFamily="2" charset="-122"/>
                            </a:rPr>
                            <a:t>]SO</a:t>
                          </a:r>
                          <a:r>
                            <a:rPr lang="en-US" sz="2800" baseline="-25000" dirty="0">
                              <a:effectLst/>
                              <a:latin typeface="Times New Roman" panose="02020603050405020304" pitchFamily="18" charset="0"/>
                              <a:ea typeface="宋体" panose="02010600030101010101" pitchFamily="2" charset="-122"/>
                            </a:rPr>
                            <a:t>4</a:t>
                          </a:r>
                          <a:r>
                            <a:rPr lang="en-US" sz="2800" dirty="0">
                              <a:effectLst/>
                              <a:latin typeface="Times New Roman" panose="02020603050405020304" pitchFamily="18" charset="0"/>
                              <a:ea typeface="宋体" panose="02010600030101010101" pitchFamily="2" charset="-122"/>
                            </a:rPr>
                            <a:t>·H</a:t>
                          </a:r>
                          <a:r>
                            <a:rPr lang="en-US" sz="2800" baseline="-25000" dirty="0">
                              <a:effectLst/>
                              <a:latin typeface="Times New Roman" panose="02020603050405020304" pitchFamily="18" charset="0"/>
                              <a:ea typeface="宋体" panose="02010600030101010101" pitchFamily="2" charset="-122"/>
                            </a:rPr>
                            <a:t>2</a:t>
                          </a:r>
                          <a:r>
                            <a:rPr lang="en-US" sz="2800" dirty="0">
                              <a:effectLst/>
                              <a:latin typeface="Times New Roman" panose="02020603050405020304" pitchFamily="18" charset="0"/>
                              <a:ea typeface="宋体" panose="02010600030101010101" pitchFamily="2" charset="-122"/>
                            </a:rPr>
                            <a:t>O</a:t>
                          </a:r>
                          <a:r>
                            <a:rPr lang="en-US" sz="2800" dirty="0">
                              <a:effectLst/>
                              <a:latin typeface="宋体" panose="02010600030101010101" pitchFamily="2" charset="-122"/>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15000" marR="15000"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161995556"/>
                  </p:ext>
                </p:extLst>
              </p:nvPr>
            </p:nvGraphicFramePr>
            <p:xfrm>
              <a:off x="533206" y="1198074"/>
              <a:ext cx="11124000" cy="4752000"/>
            </p:xfrm>
            <a:graphic>
              <a:graphicData uri="http://schemas.openxmlformats.org/drawingml/2006/table">
                <a:tbl>
                  <a:tblPr firstRow="1" firstCol="1" bandRow="1"/>
                  <a:tblGrid>
                    <a:gridCol w="2537664"/>
                    <a:gridCol w="3888432"/>
                    <a:gridCol w="4697904"/>
                  </a:tblGrid>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实验操作</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实验现象</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有关的离子方程式</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2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滴加氨水后，试管中先</a:t>
                          </a:r>
                          <a:r>
                            <a:rPr lang="zh-CN" sz="2800" dirty="0" smtClean="0">
                              <a:effectLst/>
                              <a:latin typeface="Times New Roman" panose="02020603050405020304" pitchFamily="18" charset="0"/>
                              <a:ea typeface="宋体" panose="02010600030101010101" pitchFamily="2" charset="-122"/>
                            </a:rPr>
                            <a:t>出现</a:t>
                          </a:r>
                          <a:r>
                            <a:rPr lang="en-US" altLang="zh-CN" sz="2800" u="none" dirty="0" smtClean="0">
                              <a:effectLst/>
                              <a:latin typeface="Times New Roman" panose="02020603050405020304" pitchFamily="18" charset="0"/>
                              <a:ea typeface="宋体" panose="02010600030101010101" pitchFamily="2" charset="-122"/>
                            </a:rPr>
                            <a:t>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氨水过量</a:t>
                          </a:r>
                          <a:r>
                            <a:rPr lang="zh-CN" sz="2800" dirty="0" smtClean="0">
                              <a:effectLst/>
                              <a:latin typeface="Times New Roman" panose="02020603050405020304" pitchFamily="18" charset="0"/>
                              <a:ea typeface="宋体" panose="02010600030101010101" pitchFamily="2" charset="-122"/>
                            </a:rPr>
                            <a:t>后</a:t>
                          </a:r>
                          <a:r>
                            <a:rPr lang="en-US" altLang="zh-CN" sz="2800" u="none" dirty="0" smtClean="0">
                              <a:effectLst/>
                              <a:latin typeface="Times New Roman" panose="02020603050405020304" pitchFamily="18" charset="0"/>
                              <a:ea typeface="宋体" panose="02010600030101010101" pitchFamily="2" charset="-122"/>
                            </a:rPr>
                            <a:t>_____________</a:t>
                          </a:r>
                          <a:r>
                            <a:rPr lang="zh-CN" sz="2800" dirty="0" smtClean="0">
                              <a:effectLst/>
                              <a:latin typeface="Times New Roman" panose="02020603050405020304" pitchFamily="18" charset="0"/>
                              <a:ea typeface="宋体" panose="02010600030101010101" pitchFamily="2" charset="-122"/>
                            </a:rPr>
                            <a:t>，得到</a:t>
                          </a:r>
                          <a:r>
                            <a:rPr lang="en-US" altLang="zh-CN" sz="2800" u="none" dirty="0" smtClean="0">
                              <a:effectLst/>
                              <a:latin typeface="Times New Roman" panose="02020603050405020304" pitchFamily="18" charset="0"/>
                              <a:ea typeface="宋体" panose="02010600030101010101" pitchFamily="2" charset="-122"/>
                            </a:rPr>
                            <a:t>__________________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滴加乙醇后</a:t>
                          </a:r>
                          <a:r>
                            <a:rPr lang="zh-CN" sz="2800" dirty="0" smtClean="0">
                              <a:effectLst/>
                              <a:latin typeface="Times New Roman" panose="02020603050405020304" pitchFamily="18" charset="0"/>
                              <a:ea typeface="宋体" panose="02010600030101010101" pitchFamily="2" charset="-122"/>
                            </a:rPr>
                            <a:t>析出</a:t>
                          </a:r>
                          <a:r>
                            <a:rPr lang="en-US" altLang="zh-CN" sz="2800" u="none" dirty="0" smtClean="0">
                              <a:effectLst/>
                              <a:latin typeface="Times New Roman" panose="02020603050405020304" pitchFamily="18" charset="0"/>
                              <a:ea typeface="宋体" panose="02010600030101010101" pitchFamily="2" charset="-122"/>
                            </a:rPr>
                            <a:t>_______</a:t>
                          </a:r>
                        </a:p>
                        <a:p>
                          <a:pPr marL="72000" algn="l">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endParaRPr lang="zh-CN" sz="2800" u="none" dirty="0">
                            <a:effectLst/>
                            <a:latin typeface="Times New Roman" panose="02020603050405020304" pitchFamily="18" charset="0"/>
                            <a:ea typeface="宋体" panose="02010600030101010101" pitchFamily="2" charset="-122"/>
                          </a:endParaRPr>
                        </a:p>
                      </a:txBody>
                      <a:tcPr marL="15000" marR="15000"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5000" marR="15000"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3"/>
                          <a:stretch>
                            <a:fillRect l="-136965" t="-17949" r="-259" b="-1056"/>
                          </a:stretch>
                        </a:blipFill>
                      </a:tcPr>
                    </a:tc>
                  </a:tr>
                </a:tbl>
              </a:graphicData>
            </a:graphic>
          </p:graphicFrame>
        </mc:Fallback>
      </mc:AlternateContent>
      <p:pic>
        <p:nvPicPr>
          <p:cNvPr id="3" name="image231.jpe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598" y="2776476"/>
            <a:ext cx="2395325" cy="2088232"/>
          </a:xfrm>
          <a:prstGeom prst="rect">
            <a:avLst/>
          </a:prstGeom>
          <a:noFill/>
          <a:ln>
            <a:noFill/>
          </a:ln>
        </p:spPr>
      </p:pic>
      <p:pic>
        <p:nvPicPr>
          <p:cNvPr id="6146" name="image232.jpeg" descr="source:si_idp998239936;FounderCES"/>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9068" y="4361473"/>
            <a:ext cx="541563" cy="471684"/>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3843908" y="2738376"/>
            <a:ext cx="1620957"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蓝色沉淀</a:t>
            </a:r>
            <a:endParaRPr lang="zh-CN" altLang="en-US" dirty="0">
              <a:solidFill>
                <a:srgbClr val="C00000"/>
              </a:solidFill>
            </a:endParaRPr>
          </a:p>
        </p:txBody>
      </p:sp>
      <p:sp>
        <p:nvSpPr>
          <p:cNvPr id="9" name="矩形 8"/>
          <p:cNvSpPr/>
          <p:nvPr/>
        </p:nvSpPr>
        <p:spPr>
          <a:xfrm>
            <a:off x="3834383" y="3357873"/>
            <a:ext cx="2339102"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沉淀逐渐溶解</a:t>
            </a:r>
            <a:endParaRPr lang="zh-CN" altLang="en-US" dirty="0">
              <a:solidFill>
                <a:srgbClr val="C00000"/>
              </a:solidFill>
            </a:endParaRPr>
          </a:p>
        </p:txBody>
      </p:sp>
      <p:sp>
        <p:nvSpPr>
          <p:cNvPr id="11" name="矩形 10"/>
          <p:cNvSpPr/>
          <p:nvPr/>
        </p:nvSpPr>
        <p:spPr>
          <a:xfrm>
            <a:off x="3589784" y="4004061"/>
            <a:ext cx="3057247"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深蓝色的透明溶液</a:t>
            </a:r>
            <a:endParaRPr lang="zh-CN" altLang="en-US" dirty="0">
              <a:solidFill>
                <a:srgbClr val="C00000"/>
              </a:solidFill>
            </a:endParaRPr>
          </a:p>
        </p:txBody>
      </p:sp>
      <p:sp>
        <p:nvSpPr>
          <p:cNvPr id="13" name="矩形 12"/>
          <p:cNvSpPr/>
          <p:nvPr/>
        </p:nvSpPr>
        <p:spPr>
          <a:xfrm>
            <a:off x="5619725" y="4648570"/>
            <a:ext cx="1261884"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深蓝</a:t>
            </a:r>
            <a:r>
              <a:rPr lang="zh-CN" altLang="en-US" sz="2800" dirty="0" smtClean="0">
                <a:solidFill>
                  <a:srgbClr val="C00000"/>
                </a:solidFill>
                <a:latin typeface="Times New Roman" panose="02020603050405020304" pitchFamily="18" charset="0"/>
                <a:ea typeface="宋体" panose="02010600030101010101" pitchFamily="2" charset="-122"/>
              </a:rPr>
              <a:t>色</a:t>
            </a:r>
            <a:endParaRPr lang="zh-CN" altLang="en-US" dirty="0">
              <a:solidFill>
                <a:srgbClr val="C00000"/>
              </a:solidFill>
            </a:endParaRPr>
          </a:p>
        </p:txBody>
      </p:sp>
      <p:sp>
        <p:nvSpPr>
          <p:cNvPr id="15" name="矩形 14"/>
          <p:cNvSpPr/>
          <p:nvPr/>
        </p:nvSpPr>
        <p:spPr>
          <a:xfrm>
            <a:off x="3147903" y="5283260"/>
            <a:ext cx="902811" cy="523220"/>
          </a:xfrm>
          <a:prstGeom prst="rect">
            <a:avLst/>
          </a:prstGeom>
        </p:spPr>
        <p:txBody>
          <a:bodyPr wrap="none">
            <a:spAutoFit/>
          </a:bodyPr>
          <a:lstStyle/>
          <a:p>
            <a:pPr lvl="0"/>
            <a:r>
              <a:rPr lang="zh-CN" altLang="en-US" sz="2800" dirty="0">
                <a:solidFill>
                  <a:srgbClr val="C00000"/>
                </a:solidFill>
                <a:latin typeface="Times New Roman" panose="02020603050405020304" pitchFamily="18" charset="0"/>
                <a:ea typeface="宋体" panose="02010600030101010101" pitchFamily="2" charset="-122"/>
              </a:rPr>
              <a:t>晶体</a:t>
            </a:r>
            <a:endParaRPr lang="zh-CN" altLang="en-US" dirty="0">
              <a:solidFill>
                <a:srgbClr val="C00000"/>
              </a:solidFill>
            </a:endParaRPr>
          </a:p>
        </p:txBody>
      </p:sp>
      <p:sp>
        <p:nvSpPr>
          <p:cNvPr id="17" name="矩形 16"/>
          <p:cNvSpPr/>
          <p:nvPr/>
        </p:nvSpPr>
        <p:spPr>
          <a:xfrm>
            <a:off x="8516113" y="3019036"/>
            <a:ext cx="250421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Cu(OH)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+4NH</a:t>
            </a:r>
            <a:r>
              <a:rPr lang="en-US" altLang="zh-CN" sz="2800" baseline="-25000" dirty="0">
                <a:solidFill>
                  <a:srgbClr val="C00000"/>
                </a:solidFill>
                <a:latin typeface="Times New Roman" panose="02020603050405020304" pitchFamily="18" charset="0"/>
                <a:ea typeface="宋体" panose="02010600030101010101" pitchFamily="2" charset="-122"/>
              </a:rPr>
              <a:t>3</a:t>
            </a:r>
            <a:endParaRPr lang="zh-CN" altLang="en-US" dirty="0">
              <a:solidFill>
                <a:srgbClr val="C00000"/>
              </a:solidFill>
            </a:endParaRPr>
          </a:p>
        </p:txBody>
      </p:sp>
      <p:sp>
        <p:nvSpPr>
          <p:cNvPr id="19" name="矩形 18"/>
          <p:cNvSpPr/>
          <p:nvPr/>
        </p:nvSpPr>
        <p:spPr>
          <a:xfrm>
            <a:off x="7112843" y="3655430"/>
            <a:ext cx="3659976" cy="523220"/>
          </a:xfrm>
          <a:prstGeom prst="rect">
            <a:avLst/>
          </a:prstGeom>
        </p:spPr>
        <p:txBody>
          <a:bodyPr wrap="none">
            <a:spAutoFit/>
          </a:bodyPr>
          <a:lstStyle/>
          <a:p>
            <a:r>
              <a:rPr lang="en-US" altLang="zh-CN" sz="2800" spc="-1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=[Cu(NH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baseline="-25000" dirty="0">
                <a:solidFill>
                  <a:srgbClr val="C00000"/>
                </a:solidFill>
                <a:latin typeface="Times New Roman" panose="02020603050405020304" pitchFamily="18" charset="0"/>
                <a:ea typeface="宋体" panose="02010600030101010101" pitchFamily="2" charset="-122"/>
              </a:rPr>
              <a:t>4</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baseline="30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+2OH</a:t>
            </a:r>
            <a:r>
              <a:rPr lang="en-US" altLang="zh-CN" sz="2800" baseline="30000" dirty="0">
                <a:solidFill>
                  <a:srgbClr val="C00000"/>
                </a:solidFill>
                <a:latin typeface="Times New Roman" panose="02020603050405020304" pitchFamily="18" charset="0"/>
                <a:ea typeface="宋体" panose="02010600030101010101" pitchFamily="2" charset="-122"/>
              </a:rPr>
              <a:t>-</a:t>
            </a:r>
            <a:endParaRPr lang="zh-CN" altLang="en-US" dirty="0">
              <a:solidFill>
                <a:srgbClr val="C00000"/>
              </a:solidFill>
            </a:endParaRPr>
          </a:p>
        </p:txBody>
      </p:sp>
    </p:spTree>
    <p:extLst>
      <p:ext uri="{BB962C8B-B14F-4D97-AF65-F5344CB8AC3E}">
        <p14:creationId xmlns:p14="http://schemas.microsoft.com/office/powerpoint/2010/main" val="9767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linds(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linds(horizont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3" grpId="0"/>
      <p:bldP spid="15" grpId="0"/>
      <p:bldP spid="17"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4190213234"/>
              </p:ext>
            </p:extLst>
          </p:nvPr>
        </p:nvGraphicFramePr>
        <p:xfrm>
          <a:off x="533206" y="467941"/>
          <a:ext cx="11124000" cy="5760000"/>
        </p:xfrm>
        <a:graphic>
          <a:graphicData uri="http://schemas.openxmlformats.org/drawingml/2006/table">
            <a:tbl>
              <a:tblPr firstRow="1" firstCol="1" bandRow="1"/>
              <a:tblGrid>
                <a:gridCol w="2537664"/>
                <a:gridCol w="3960440"/>
                <a:gridCol w="4625896"/>
              </a:tblGrid>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实验操作</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实验现象</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有关的离子方程式</a:t>
                      </a: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溶液</a:t>
                      </a:r>
                      <a:r>
                        <a:rPr lang="zh-CN" sz="2800" dirty="0" smtClean="0">
                          <a:effectLst/>
                          <a:latin typeface="Times New Roman" panose="02020603050405020304" pitchFamily="18" charset="0"/>
                          <a:ea typeface="宋体" panose="02010600030101010101" pitchFamily="2" charset="-122"/>
                        </a:rPr>
                        <a:t>变为</a:t>
                      </a:r>
                      <a:r>
                        <a:rPr lang="en-US" altLang="zh-CN" sz="2800" u="none" dirty="0" smtClean="0">
                          <a:effectLst/>
                          <a:latin typeface="Times New Roman" panose="02020603050405020304" pitchFamily="18" charset="0"/>
                          <a:ea typeface="宋体" panose="02010600030101010101" pitchFamily="2" charset="-122"/>
                        </a:rPr>
                        <a:t>_____</a:t>
                      </a:r>
                      <a:endParaRPr lang="zh-CN" sz="1100" u="none" dirty="0">
                        <a:effectLst/>
                        <a:latin typeface="Times New Roman" panose="02020603050405020304" pitchFamily="18" charset="0"/>
                        <a:ea typeface="宋体" panose="02010600030101010101" pitchFamily="2" charset="-122"/>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sz="2800" u="none" dirty="0" smtClean="0">
                          <a:effectLst/>
                          <a:latin typeface="Times New Roman" panose="02020603050405020304" pitchFamily="18" charset="0"/>
                          <a:ea typeface="宋体" panose="02010600030101010101" pitchFamily="2" charset="-122"/>
                        </a:rPr>
                        <a:t>______________________</a:t>
                      </a:r>
                      <a:endParaRPr lang="zh-CN" sz="1100" u="none" dirty="0">
                        <a:effectLst/>
                        <a:latin typeface="Times New Roman" panose="02020603050405020304" pitchFamily="18" charset="0"/>
                        <a:ea typeface="宋体" panose="02010600030101010101" pitchFamily="2" charset="-122"/>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0000">
                <a:tc>
                  <a:txBody>
                    <a:bodyPr/>
                    <a:lstStyle/>
                    <a:p>
                      <a:pPr algn="ctr">
                        <a:lnSpc>
                          <a:spcPct val="150000"/>
                        </a:lnSpc>
                        <a:spcAft>
                          <a:spcPts val="0"/>
                        </a:spcAft>
                        <a:tabLst>
                          <a:tab pos="2790825" algn="l"/>
                          <a:tab pos="4231005" algn="l"/>
                        </a:tabLst>
                      </a:pPr>
                      <a:endParaRPr lang="zh-CN" sz="2800" dirty="0">
                        <a:effectLst/>
                        <a:latin typeface="Times New Roman" panose="02020603050405020304" pitchFamily="18" charset="0"/>
                        <a:ea typeface="宋体" panose="02010600030101010101" pitchFamily="2" charset="-122"/>
                      </a:endParaRPr>
                    </a:p>
                  </a:txBody>
                  <a:tcPr marL="8214" marR="8214" marT="8214" marB="821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滴加</a:t>
                      </a:r>
                      <a:r>
                        <a:rPr lang="en-US" sz="2800" dirty="0">
                          <a:effectLst/>
                          <a:latin typeface="Times New Roman" panose="02020603050405020304" pitchFamily="18" charset="0"/>
                          <a:ea typeface="宋体" panose="02010600030101010101" pitchFamily="2" charset="-122"/>
                        </a:rPr>
                        <a:t>AgNO</a:t>
                      </a:r>
                      <a:r>
                        <a:rPr lang="en-US" sz="2800" baseline="-25000" dirty="0">
                          <a:effectLst/>
                          <a:latin typeface="Times New Roman" panose="02020603050405020304" pitchFamily="18" charset="0"/>
                          <a:ea typeface="宋体" panose="02010600030101010101" pitchFamily="2" charset="-122"/>
                        </a:rPr>
                        <a:t>3</a:t>
                      </a:r>
                      <a:r>
                        <a:rPr lang="zh-CN" sz="2800" dirty="0">
                          <a:effectLst/>
                          <a:latin typeface="Times New Roman" panose="02020603050405020304" pitchFamily="18" charset="0"/>
                          <a:ea typeface="宋体" panose="02010600030101010101" pitchFamily="2" charset="-122"/>
                        </a:rPr>
                        <a:t>溶液后，试管中</a:t>
                      </a:r>
                      <a:r>
                        <a:rPr lang="zh-CN" sz="2800" dirty="0" smtClean="0">
                          <a:effectLst/>
                          <a:latin typeface="Times New Roman" panose="02020603050405020304" pitchFamily="18" charset="0"/>
                          <a:ea typeface="宋体" panose="02010600030101010101" pitchFamily="2" charset="-122"/>
                        </a:rPr>
                        <a:t>出现</a:t>
                      </a:r>
                      <a:r>
                        <a:rPr lang="en-US" altLang="zh-CN" sz="2800" u="none" dirty="0" smtClean="0">
                          <a:effectLst/>
                          <a:latin typeface="Times New Roman" panose="02020603050405020304" pitchFamily="18" charset="0"/>
                          <a:ea typeface="宋体" panose="02010600030101010101" pitchFamily="2" charset="-122"/>
                        </a:rPr>
                        <a:t>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再滴加氨水</a:t>
                      </a:r>
                      <a:r>
                        <a:rPr lang="zh-CN" sz="2800" dirty="0" smtClean="0">
                          <a:effectLst/>
                          <a:latin typeface="Times New Roman" panose="02020603050405020304" pitchFamily="18" charset="0"/>
                          <a:ea typeface="宋体" panose="02010600030101010101" pitchFamily="2" charset="-122"/>
                        </a:rPr>
                        <a:t>后</a:t>
                      </a:r>
                      <a:r>
                        <a:rPr lang="en-US" altLang="zh-CN" sz="2800" u="none" dirty="0" smtClean="0">
                          <a:effectLst/>
                          <a:latin typeface="Times New Roman" panose="02020603050405020304" pitchFamily="18" charset="0"/>
                          <a:ea typeface="宋体" panose="02010600030101010101" pitchFamily="2" charset="-122"/>
                        </a:rPr>
                        <a:t>_________</a:t>
                      </a:r>
                      <a:r>
                        <a:rPr lang="zh-CN" sz="2800" dirty="0" smtClean="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溶液呈无色</a:t>
                      </a:r>
                      <a:endParaRPr lang="zh-CN" sz="1100" dirty="0">
                        <a:effectLst/>
                        <a:latin typeface="Times New Roman" panose="02020603050405020304" pitchFamily="18" charset="0"/>
                        <a:ea typeface="宋体" panose="02010600030101010101" pitchFamily="2" charset="-122"/>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sz="2800" u="none" dirty="0" smtClean="0">
                          <a:effectLst/>
                          <a:latin typeface="Times New Roman" panose="02020603050405020304" pitchFamily="18" charset="0"/>
                          <a:ea typeface="宋体" panose="02010600030101010101" pitchFamily="2" charset="-122"/>
                        </a:rPr>
                        <a:t>_________________</a:t>
                      </a:r>
                      <a:r>
                        <a:rPr lang="zh-CN" sz="2800" dirty="0" smtClean="0">
                          <a:effectLst/>
                          <a:latin typeface="Times New Roman" panose="02020603050405020304" pitchFamily="18" charset="0"/>
                          <a:ea typeface="宋体" panose="02010600030101010101" pitchFamily="2" charset="-122"/>
                        </a:rPr>
                        <a:t>、</a:t>
                      </a:r>
                      <a:r>
                        <a:rPr lang="en-US" sz="2800" u="none" dirty="0" smtClean="0">
                          <a:effectLst/>
                          <a:latin typeface="Times New Roman" panose="02020603050405020304" pitchFamily="18" charset="0"/>
                          <a:ea typeface="宋体" panose="02010600030101010101" pitchFamily="2" charset="-122"/>
                        </a:rPr>
                        <a:t>______</a:t>
                      </a:r>
                    </a:p>
                    <a:p>
                      <a:pPr marL="72000" algn="l">
                        <a:lnSpc>
                          <a:spcPct val="150000"/>
                        </a:lnSpc>
                        <a:spcAft>
                          <a:spcPts val="0"/>
                        </a:spcAft>
                        <a:tabLst>
                          <a:tab pos="2790825" algn="l"/>
                          <a:tab pos="4231005" algn="l"/>
                        </a:tabLst>
                      </a:pPr>
                      <a:r>
                        <a:rPr lang="en-US" sz="2800" u="none" dirty="0" smtClean="0">
                          <a:effectLst/>
                          <a:latin typeface="Times New Roman" panose="02020603050405020304" pitchFamily="18" charset="0"/>
                          <a:ea typeface="宋体" panose="02010600030101010101" pitchFamily="2" charset="-122"/>
                        </a:rPr>
                        <a:t>_______________________</a:t>
                      </a:r>
                      <a:endParaRPr lang="zh-CN" sz="1100" u="none" dirty="0">
                        <a:effectLst/>
                        <a:latin typeface="Times New Roman" panose="02020603050405020304" pitchFamily="18" charset="0"/>
                        <a:ea typeface="宋体" panose="02010600030101010101" pitchFamily="2" charset="-122"/>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4" name="image233.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0750" y="1276635"/>
            <a:ext cx="1215061" cy="2143165"/>
          </a:xfrm>
          <a:prstGeom prst="rect">
            <a:avLst/>
          </a:prstGeom>
          <a:noFill/>
          <a:ln>
            <a:noFill/>
          </a:ln>
        </p:spPr>
      </p:pic>
      <p:pic>
        <p:nvPicPr>
          <p:cNvPr id="16" name="image235.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2706" y="3791582"/>
            <a:ext cx="2191148" cy="1944216"/>
          </a:xfrm>
          <a:prstGeom prst="rect">
            <a:avLst/>
          </a:prstGeom>
          <a:noFill/>
          <a:ln>
            <a:noFill/>
          </a:ln>
        </p:spPr>
      </p:pic>
      <p:sp>
        <p:nvSpPr>
          <p:cNvPr id="7" name="矩形 6"/>
          <p:cNvSpPr/>
          <p:nvPr/>
        </p:nvSpPr>
        <p:spPr>
          <a:xfrm>
            <a:off x="5312643" y="2097298"/>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红色</a:t>
            </a:r>
            <a:endParaRPr lang="zh-CN" altLang="en-US" dirty="0">
              <a:solidFill>
                <a:srgbClr val="C00000"/>
              </a:solidFill>
            </a:endParaRPr>
          </a:p>
        </p:txBody>
      </p:sp>
      <p:sp>
        <p:nvSpPr>
          <p:cNvPr id="12" name="矩形 11"/>
          <p:cNvSpPr/>
          <p:nvPr/>
        </p:nvSpPr>
        <p:spPr>
          <a:xfrm>
            <a:off x="7372300" y="2074056"/>
            <a:ext cx="392928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Fe</a:t>
            </a:r>
            <a:r>
              <a:rPr lang="en-US" altLang="zh-CN" sz="2800" baseline="30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+3SCN</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en-US" altLang="zh-CN" sz="2800" spc="-400" dirty="0">
                <a:solidFill>
                  <a:srgbClr val="C00000"/>
                </a:solidFill>
                <a:latin typeface="Cambria Math" panose="02040503050406030204" pitchFamily="18" charset="0"/>
                <a:ea typeface="宋体" panose="02010600030101010101" pitchFamily="2" charset="-122"/>
                <a:cs typeface="Cambria Math" panose="02040503050406030204" pitchFamily="18" charset="0"/>
              </a:rPr>
              <a:t>⥫</a:t>
            </a:r>
            <a:r>
              <a:rPr lang="en-US" altLang="zh-CN" sz="2800" dirty="0">
                <a:solidFill>
                  <a:srgbClr val="C00000"/>
                </a:solidFill>
                <a:latin typeface="Cambria Math" panose="02040503050406030204" pitchFamily="18" charset="0"/>
                <a:ea typeface="宋体" panose="02010600030101010101" pitchFamily="2" charset="-122"/>
                <a:cs typeface="Cambria Math" panose="020405030504060302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Fe(SCN)</a:t>
            </a:r>
            <a:r>
              <a:rPr lang="en-US" altLang="zh-CN" sz="2800" baseline="-25000" dirty="0">
                <a:solidFill>
                  <a:srgbClr val="C00000"/>
                </a:solidFill>
                <a:latin typeface="Times New Roman" panose="02020603050405020304" pitchFamily="18" charset="0"/>
                <a:ea typeface="宋体" panose="02010600030101010101" pitchFamily="2" charset="-122"/>
              </a:rPr>
              <a:t>3</a:t>
            </a:r>
            <a:endParaRPr lang="zh-CN" altLang="en-US" dirty="0">
              <a:solidFill>
                <a:srgbClr val="C00000"/>
              </a:solidFill>
            </a:endParaRPr>
          </a:p>
        </p:txBody>
      </p:sp>
      <p:sp>
        <p:nvSpPr>
          <p:cNvPr id="20" name="矩形 19"/>
          <p:cNvSpPr/>
          <p:nvPr/>
        </p:nvSpPr>
        <p:spPr>
          <a:xfrm>
            <a:off x="4574832" y="4320021"/>
            <a:ext cx="1620957"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白色沉淀</a:t>
            </a:r>
            <a:endParaRPr lang="zh-CN" altLang="en-US" dirty="0">
              <a:solidFill>
                <a:srgbClr val="C00000"/>
              </a:solidFill>
            </a:endParaRPr>
          </a:p>
        </p:txBody>
      </p:sp>
      <p:sp>
        <p:nvSpPr>
          <p:cNvPr id="21" name="矩形 20"/>
          <p:cNvSpPr/>
          <p:nvPr/>
        </p:nvSpPr>
        <p:spPr>
          <a:xfrm>
            <a:off x="4925347" y="4943710"/>
            <a:ext cx="1620957"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沉淀溶解</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23" name="矩形 22"/>
          <p:cNvSpPr/>
          <p:nvPr/>
        </p:nvSpPr>
        <p:spPr>
          <a:xfrm>
            <a:off x="7152084" y="4266949"/>
            <a:ext cx="3095719"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Ag</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dirty="0" err="1">
                <a:solidFill>
                  <a:srgbClr val="C00000"/>
                </a:solidFill>
                <a:latin typeface="Times New Roman" panose="02020603050405020304" pitchFamily="18" charset="0"/>
                <a:ea typeface="宋体" panose="02010600030101010101" pitchFamily="2" charset="-122"/>
              </a:rPr>
              <a:t>Cl</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en-US" altLang="zh-CN" sz="2800" spc="-1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dirty="0" err="1">
                <a:solidFill>
                  <a:srgbClr val="C00000"/>
                </a:solidFill>
                <a:latin typeface="Times New Roman" panose="02020603050405020304" pitchFamily="18" charset="0"/>
                <a:ea typeface="宋体" panose="02010600030101010101" pitchFamily="2" charset="-122"/>
              </a:rPr>
              <a:t>AgCl</a:t>
            </a:r>
            <a:r>
              <a:rPr lang="en-US" altLang="zh-CN" sz="2800" dirty="0">
                <a:solidFill>
                  <a:srgbClr val="C00000"/>
                </a:solidFill>
                <a:latin typeface="宋体" panose="02010600030101010101" pitchFamily="2" charset="-122"/>
                <a:ea typeface="宋体" panose="02010600030101010101" pitchFamily="2" charset="-122"/>
              </a:rPr>
              <a:t>↓</a:t>
            </a:r>
            <a:endParaRPr lang="zh-CN" altLang="en-US" dirty="0">
              <a:solidFill>
                <a:srgbClr val="C00000"/>
              </a:solidFill>
            </a:endParaRPr>
          </a:p>
        </p:txBody>
      </p:sp>
      <p:sp>
        <p:nvSpPr>
          <p:cNvPr id="25" name="矩形 24"/>
          <p:cNvSpPr/>
          <p:nvPr/>
        </p:nvSpPr>
        <p:spPr>
          <a:xfrm>
            <a:off x="10459119" y="4281807"/>
            <a:ext cx="1164101"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宋体" panose="02010600030101010101" pitchFamily="2" charset="-122"/>
              </a:rPr>
              <a:t>AgCl</a:t>
            </a:r>
            <a:r>
              <a:rPr lang="en-US" altLang="zh-CN" sz="2800" dirty="0" smtClean="0">
                <a:solidFill>
                  <a:srgbClr val="C00000"/>
                </a:solidFill>
                <a:latin typeface="Times New Roman" panose="02020603050405020304" pitchFamily="18" charset="0"/>
                <a:ea typeface="宋体" panose="02010600030101010101" pitchFamily="2" charset="-122"/>
              </a:rPr>
              <a:t>+</a:t>
            </a:r>
            <a:endParaRPr lang="zh-CN" altLang="en-US" dirty="0">
              <a:solidFill>
                <a:srgbClr val="C00000"/>
              </a:solidFill>
            </a:endParaRPr>
          </a:p>
        </p:txBody>
      </p:sp>
      <p:sp>
        <p:nvSpPr>
          <p:cNvPr id="27" name="矩形 26"/>
          <p:cNvSpPr/>
          <p:nvPr/>
        </p:nvSpPr>
        <p:spPr>
          <a:xfrm>
            <a:off x="7152084" y="4920468"/>
            <a:ext cx="4019049"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2NH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spc="-1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=[Ag(NH</a:t>
            </a:r>
            <a:r>
              <a:rPr lang="en-US" altLang="zh-CN" sz="2800" baseline="-25000" dirty="0">
                <a:solidFill>
                  <a:srgbClr val="C00000"/>
                </a:solidFill>
                <a:latin typeface="Times New Roman" panose="02020603050405020304" pitchFamily="18" charset="0"/>
                <a:ea typeface="宋体" panose="02010600030101010101" pitchFamily="2" charset="-122"/>
              </a:rPr>
              <a:t>3</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a:t>
            </a:r>
            <a:r>
              <a:rPr lang="en-US" altLang="zh-CN" sz="2800" dirty="0" err="1">
                <a:solidFill>
                  <a:srgbClr val="C00000"/>
                </a:solidFill>
                <a:latin typeface="Times New Roman" panose="02020603050405020304" pitchFamily="18" charset="0"/>
                <a:ea typeface="宋体" panose="02010600030101010101" pitchFamily="2" charset="-122"/>
              </a:rPr>
              <a:t>Cl</a:t>
            </a:r>
            <a:r>
              <a:rPr lang="en-US" altLang="zh-CN" sz="2800" baseline="30000" dirty="0">
                <a:solidFill>
                  <a:srgbClr val="C00000"/>
                </a:solidFill>
                <a:latin typeface="Times New Roman" panose="02020603050405020304" pitchFamily="18" charset="0"/>
                <a:ea typeface="宋体" panose="02010600030101010101" pitchFamily="2" charset="-122"/>
              </a:rPr>
              <a:t>-</a:t>
            </a:r>
            <a:endParaRPr lang="zh-CN" altLang="en-US" dirty="0"/>
          </a:p>
        </p:txBody>
      </p:sp>
    </p:spTree>
    <p:extLst>
      <p:ext uri="{BB962C8B-B14F-4D97-AF65-F5344CB8AC3E}">
        <p14:creationId xmlns:p14="http://schemas.microsoft.com/office/powerpoint/2010/main" val="2161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linds(horizont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linds(horizont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linds(horizontal)">
                                      <p:cBhvr>
                                        <p:cTn id="32" dur="500"/>
                                        <p:tgtEl>
                                          <p:spTgt spid="25"/>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linds(horizontal)">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20" grpId="0"/>
      <p:bldP spid="21" grpId="0"/>
      <p:bldP spid="23" grpId="0"/>
      <p:bldP spid="25" grpId="0"/>
      <p:bldP spid="2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95206" y="899989"/>
            <a:ext cx="10800000" cy="3888500"/>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提供孤电子对的微粒既可以是分子，也可以是离子</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有配位键的化合物就是配位化合物</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配位化合物都很稳定</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在配合物</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Co</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楷体" panose="02010609060101010101" pitchFamily="49" charset="-122"/>
              </a:rPr>
              <a:t>)</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Times New Roman" panose="02020603050405020304" pitchFamily="18" charset="0"/>
                <a:ea typeface="宋体" panose="02010600030101010101" pitchFamily="2" charset="-122"/>
              </a:rPr>
              <a:t>Cl</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中的</a:t>
            </a:r>
            <a:r>
              <a:rPr lang="en-US" altLang="zh-CN" sz="2800" dirty="0" err="1">
                <a:latin typeface="Times New Roman" panose="02020603050405020304" pitchFamily="18" charset="0"/>
                <a:ea typeface="宋体" panose="02010600030101010101" pitchFamily="2" charset="-122"/>
              </a:rPr>
              <a:t>Cl</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均可与</a:t>
            </a:r>
            <a:r>
              <a:rPr lang="en-US" altLang="zh-CN" sz="2800" dirty="0">
                <a:latin typeface="Times New Roman" panose="02020603050405020304" pitchFamily="18" charset="0"/>
                <a:ea typeface="宋体" panose="02010600030101010101" pitchFamily="2" charset="-122"/>
              </a:rPr>
              <a:t>AgNO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溶液反应生成</a:t>
            </a:r>
            <a:r>
              <a:rPr lang="en-US" altLang="zh-CN" sz="2800" dirty="0" err="1">
                <a:latin typeface="Times New Roman" panose="02020603050405020304" pitchFamily="18" charset="0"/>
                <a:ea typeface="宋体" panose="02010600030101010101" pitchFamily="2" charset="-122"/>
              </a:rPr>
              <a:t>AgCl</a:t>
            </a:r>
            <a:r>
              <a:rPr lang="zh-CN" altLang="zh-CN" sz="2800" dirty="0">
                <a:latin typeface="Times New Roman" panose="02020603050405020304" pitchFamily="18" charset="0"/>
                <a:ea typeface="楷体" panose="02010609060101010101" pitchFamily="49" charset="-122"/>
              </a:rPr>
              <a:t>沉淀</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5.Ni</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CO</a:t>
            </a:r>
            <a:r>
              <a:rPr lang="en-US" altLang="zh-CN" sz="2800" dirty="0">
                <a:latin typeface="Times New Roman" panose="02020603050405020304" pitchFamily="18" charset="0"/>
                <a:ea typeface="楷体" panose="02010609060101010101" pitchFamily="49" charset="-122"/>
              </a:rPr>
              <a:t>)</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是配合物，它是由中心原子与配体构成的</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sp>
        <p:nvSpPr>
          <p:cNvPr id="13" name="矩形 12"/>
          <p:cNvSpPr/>
          <p:nvPr/>
        </p:nvSpPr>
        <p:spPr bwMode="auto">
          <a:xfrm>
            <a:off x="515206" y="610889"/>
            <a:ext cx="11160000" cy="4547098"/>
          </a:xfrm>
          <a:prstGeom prst="rect">
            <a:avLst/>
          </a:prstGeom>
          <a:noFill/>
          <a:ln w="9525" cap="flat" cmpd="sng" algn="ctr">
            <a:solidFill>
              <a:srgbClr val="756271"/>
            </a:solidFill>
            <a:prstDash val="solid"/>
            <a:round/>
            <a:headEnd type="none" w="med" len="med"/>
            <a:tailEnd type="none" w="med" len="med"/>
          </a:ln>
          <a:effectLst/>
        </p:spPr>
        <p:txBody>
          <a:bodyPr vert="horz" wrap="square" lIns="91440" tIns="45720" rIns="91440" bIns="45720" numCol="1" rtlCol="0" anchor="t" anchorCtr="0" compatLnSpc="1"/>
          <a:lstStyle/>
          <a:p>
            <a:endParaRPr lang="zh-CN" altLang="en-US" dirty="0">
              <a:solidFill>
                <a:schemeClr val="bg1"/>
              </a:solidFill>
              <a:latin typeface="微软雅黑" panose="020B0503020204020204" charset="-122"/>
              <a:ea typeface="微软雅黑" panose="020B0503020204020204" charset="-122"/>
            </a:endParaRPr>
          </a:p>
        </p:txBody>
      </p:sp>
      <p:grpSp>
        <p:nvGrpSpPr>
          <p:cNvPr id="22" name="组合 21"/>
          <p:cNvGrpSpPr/>
          <p:nvPr/>
        </p:nvGrpSpPr>
        <p:grpSpPr>
          <a:xfrm>
            <a:off x="634396" y="356298"/>
            <a:ext cx="1716394" cy="484338"/>
            <a:chOff x="634396" y="356298"/>
            <a:chExt cx="1716394" cy="484338"/>
          </a:xfrm>
        </p:grpSpPr>
        <p:sp>
          <p:nvSpPr>
            <p:cNvPr id="23" name="右箭头 10"/>
            <p:cNvSpPr/>
            <p:nvPr/>
          </p:nvSpPr>
          <p:spPr bwMode="auto">
            <a:xfrm>
              <a:off x="1774726" y="378816"/>
              <a:ext cx="576064" cy="461820"/>
            </a:xfrm>
            <a:prstGeom prst="rightArrow">
              <a:avLst/>
            </a:prstGeom>
            <a:solidFill>
              <a:srgbClr val="97D2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24" name="矩形 23"/>
            <p:cNvSpPr/>
            <p:nvPr/>
          </p:nvSpPr>
          <p:spPr bwMode="auto">
            <a:xfrm>
              <a:off x="639875" y="361469"/>
              <a:ext cx="1400768" cy="452321"/>
            </a:xfrm>
            <a:prstGeom prst="rect">
              <a:avLst/>
            </a:prstGeom>
            <a:solidFill>
              <a:srgbClr val="0066CC"/>
            </a:solidFill>
            <a:ln w="952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endParaRPr lang="zh-CN" altLang="en-US" dirty="0">
                <a:solidFill>
                  <a:schemeClr val="bg1"/>
                </a:solidFill>
                <a:latin typeface="微软雅黑" panose="020B0503020204020204" charset="-122"/>
                <a:ea typeface="微软雅黑" panose="020B0503020204020204" charset="-122"/>
              </a:endParaRPr>
            </a:p>
          </p:txBody>
        </p:sp>
        <p:sp>
          <p:nvSpPr>
            <p:cNvPr id="25" name="矩形 24"/>
            <p:cNvSpPr/>
            <p:nvPr/>
          </p:nvSpPr>
          <p:spPr>
            <a:xfrm>
              <a:off x="634396" y="356298"/>
              <a:ext cx="1415772" cy="461665"/>
            </a:xfrm>
            <a:prstGeom prst="rect">
              <a:avLst/>
            </a:prstGeom>
          </p:spPr>
          <p:txBody>
            <a:bodyPr wrap="none">
              <a:spAutoFit/>
            </a:bodyPr>
            <a:lstStyle/>
            <a:p>
              <a:r>
                <a:rPr lang="zh-CN" altLang="en-US" kern="100">
                  <a:solidFill>
                    <a:prstClr val="white"/>
                  </a:solidFill>
                  <a:latin typeface="等线 Light" panose="02010600030101010101" pitchFamily="2" charset="-122"/>
                  <a:ea typeface="等线 Light" panose="02010600030101010101" pitchFamily="2" charset="-122"/>
                  <a:cs typeface="Times New Roman" panose="02020603050405020304" pitchFamily="18" charset="0"/>
                </a:rPr>
                <a:t>易错辨析</a:t>
              </a:r>
              <a:endParaRPr lang="zh-CN" altLang="en-US"/>
            </a:p>
          </p:txBody>
        </p:sp>
      </p:grpSp>
      <p:sp>
        <p:nvSpPr>
          <p:cNvPr id="2" name="矩形 1"/>
          <p:cNvSpPr/>
          <p:nvPr/>
        </p:nvSpPr>
        <p:spPr>
          <a:xfrm>
            <a:off x="9038009" y="981522"/>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
        <p:nvSpPr>
          <p:cNvPr id="3" name="矩形 2"/>
          <p:cNvSpPr/>
          <p:nvPr/>
        </p:nvSpPr>
        <p:spPr>
          <a:xfrm>
            <a:off x="6552237" y="1625596"/>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
        <p:nvSpPr>
          <p:cNvPr id="4" name="矩形 3"/>
          <p:cNvSpPr/>
          <p:nvPr/>
        </p:nvSpPr>
        <p:spPr>
          <a:xfrm>
            <a:off x="4408680" y="2255953"/>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
        <p:nvSpPr>
          <p:cNvPr id="5" name="矩形 4"/>
          <p:cNvSpPr/>
          <p:nvPr/>
        </p:nvSpPr>
        <p:spPr>
          <a:xfrm>
            <a:off x="1659285" y="3535710"/>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
        <p:nvSpPr>
          <p:cNvPr id="6" name="矩形 5"/>
          <p:cNvSpPr/>
          <p:nvPr/>
        </p:nvSpPr>
        <p:spPr>
          <a:xfrm>
            <a:off x="8831510" y="4191986"/>
            <a:ext cx="646331" cy="646331"/>
          </a:xfrm>
          <a:prstGeom prst="rect">
            <a:avLst/>
          </a:prstGeom>
        </p:spPr>
        <p:txBody>
          <a:bodyPr wrap="none">
            <a:spAutoFit/>
          </a:bodyPr>
          <a:lstStyle/>
          <a:p>
            <a:r>
              <a:rPr lang="en-US" altLang="zh-CN" sz="3600" b="1" dirty="0">
                <a:solidFill>
                  <a:srgbClr val="C00000"/>
                </a:solidFill>
                <a:latin typeface="华文细黑" panose="02010600040101010101" pitchFamily="2" charset="-122"/>
                <a:ea typeface="华文细黑" panose="02010600040101010101" pitchFamily="2" charset="-122"/>
              </a:rPr>
              <a:t>√</a:t>
            </a:r>
            <a:endParaRPr lang="zh-CN" altLang="en-US" sz="3600" b="1" dirty="0">
              <a:solidFill>
                <a:srgbClr val="C00000"/>
              </a:solidFill>
              <a:latin typeface="华文细黑" panose="02010600040101010101" pitchFamily="2" charset="-122"/>
              <a:ea typeface="华文细黑" panose="02010600040101010101" pitchFamily="2" charset="-122"/>
            </a:endParaRPr>
          </a:p>
        </p:txBody>
      </p:sp>
    </p:spTree>
    <p:extLst>
      <p:ext uri="{BB962C8B-B14F-4D97-AF65-F5344CB8AC3E}">
        <p14:creationId xmlns:p14="http://schemas.microsoft.com/office/powerpoint/2010/main" val="2634407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978835"/>
            <a:ext cx="11412000" cy="4539191"/>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一</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配合物中配位数、配体的判断</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1.0.01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宋体" panose="02010600030101010101" pitchFamily="2" charset="-122"/>
              </a:rPr>
              <a:t>氯化铬</a:t>
            </a:r>
            <a:r>
              <a:rPr lang="en-US" altLang="zh-CN" sz="2800" dirty="0">
                <a:latin typeface="Times New Roman" panose="02020603050405020304" pitchFamily="18" charset="0"/>
                <a:ea typeface="宋体" panose="02010600030101010101" pitchFamily="2" charset="-122"/>
              </a:rPr>
              <a:t>(CrCl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·6H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在水溶液中用足量的</a:t>
            </a:r>
            <a:r>
              <a:rPr lang="en-US" altLang="zh-CN" sz="2800" dirty="0">
                <a:latin typeface="Times New Roman" panose="02020603050405020304" pitchFamily="18" charset="0"/>
                <a:ea typeface="宋体" panose="02010600030101010101" pitchFamily="2" charset="-122"/>
              </a:rPr>
              <a:t>AgNO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处理，产生</a:t>
            </a:r>
            <a:r>
              <a:rPr lang="en-US" altLang="zh-CN" sz="2800" dirty="0">
                <a:latin typeface="Times New Roman" panose="02020603050405020304" pitchFamily="18" charset="0"/>
                <a:ea typeface="宋体" panose="02010600030101010101" pitchFamily="2" charset="-122"/>
              </a:rPr>
              <a:t>0.01 </a:t>
            </a:r>
            <a:r>
              <a:rPr lang="en-US" altLang="zh-CN" sz="2800" dirty="0" err="1">
                <a:latin typeface="Times New Roman" panose="02020603050405020304" pitchFamily="18" charset="0"/>
                <a:ea typeface="宋体" panose="02010600030101010101" pitchFamily="2" charset="-122"/>
              </a:rPr>
              <a:t>mol</a:t>
            </a:r>
            <a:r>
              <a:rPr lang="en-US" altLang="zh-CN" sz="2800" dirty="0">
                <a:latin typeface="Times New Roman" panose="02020603050405020304" pitchFamily="18" charset="0"/>
                <a:ea typeface="宋体" panose="02010600030101010101" pitchFamily="2" charset="-122"/>
              </a:rPr>
              <a:t> </a:t>
            </a:r>
            <a:r>
              <a:rPr lang="en-US" altLang="zh-CN" sz="2800" dirty="0" err="1">
                <a:latin typeface="Times New Roman" panose="02020603050405020304" pitchFamily="18" charset="0"/>
                <a:ea typeface="宋体" panose="02010600030101010101" pitchFamily="2" charset="-122"/>
              </a:rPr>
              <a:t>AgCl</a:t>
            </a:r>
            <a:r>
              <a:rPr lang="zh-CN" altLang="zh-CN" sz="2800" dirty="0">
                <a:latin typeface="Times New Roman" panose="02020603050405020304" pitchFamily="18" charset="0"/>
                <a:ea typeface="宋体" panose="02010600030101010101" pitchFamily="2" charset="-122"/>
              </a:rPr>
              <a:t>沉淀，此氯化铬最可能是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A.[Cr(H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6</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3</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B.[Cr(H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Times New Roman" panose="02020603050405020304" pitchFamily="18" charset="0"/>
                <a:ea typeface="宋体" panose="02010600030101010101" pitchFamily="2" charset="-122"/>
              </a:rPr>
              <a:t>Cl]Cl</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C.[Cr(H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]Cl·2H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D.[Cr(H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]·3H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endParaRPr lang="zh-CN" altLang="zh-CN" sz="1100" dirty="0">
              <a:effectLst/>
              <a:latin typeface="Times New Roman" panose="02020603050405020304" pitchFamily="18" charset="0"/>
              <a:ea typeface="宋体" panose="02010600030101010101" pitchFamily="2" charset="-122"/>
            </a:endParaRPr>
          </a:p>
        </p:txBody>
      </p:sp>
      <p:grpSp>
        <p:nvGrpSpPr>
          <p:cNvPr id="3" name="组合 2"/>
          <p:cNvGrpSpPr/>
          <p:nvPr/>
        </p:nvGrpSpPr>
        <p:grpSpPr>
          <a:xfrm>
            <a:off x="-9194" y="461503"/>
            <a:ext cx="1600587" cy="400110"/>
            <a:chOff x="-9194" y="437396"/>
            <a:chExt cx="1600587" cy="400110"/>
          </a:xfrm>
        </p:grpSpPr>
        <p:sp>
          <p:nvSpPr>
            <p:cNvPr id="4" name="shape39">
              <a:extLst>
                <a:ext uri="{FF2B5EF4-FFF2-40B4-BE49-F238E27FC236}">
                  <a16:creationId xmlns="" xmlns:a16="http://schemas.microsoft.com/office/drawing/2014/main" id="{753C4D28-2B83-FD6A-ED66-4EA1E3937622}"/>
                </a:ext>
              </a:extLst>
            </p:cNvPr>
            <p:cNvSpPr/>
            <p:nvPr/>
          </p:nvSpPr>
          <p:spPr>
            <a:xfrm>
              <a:off x="-9194" y="516888"/>
              <a:ext cx="389999" cy="248253"/>
            </a:xfrm>
            <a:prstGeom prst="rect">
              <a:avLst/>
            </a:prstGeom>
            <a:solidFill>
              <a:srgbClr val="00B0F0"/>
            </a:solidFill>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5" name="shape40">
              <a:extLst>
                <a:ext uri="{FF2B5EF4-FFF2-40B4-BE49-F238E27FC236}">
                  <a16:creationId xmlns="" xmlns:a16="http://schemas.microsoft.com/office/drawing/2014/main" id="{25661F7D-D015-0D7B-D10A-687524CEE420}"/>
                </a:ext>
              </a:extLst>
            </p:cNvPr>
            <p:cNvSpPr/>
            <p:nvPr/>
          </p:nvSpPr>
          <p:spPr>
            <a:xfrm>
              <a:off x="198620" y="554612"/>
              <a:ext cx="55537" cy="160947"/>
            </a:xfrm>
            <a:prstGeom prst="rect">
              <a:avLst/>
            </a:prstGeom>
            <a:solidFill>
              <a:schemeClr val="lt1">
                <a:lumMod val="100000"/>
              </a:schemeClr>
            </a:solidFill>
            <a:ln w="12700" cap="rnd">
              <a:noFill/>
            </a:ln>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6" name="矩形 5"/>
            <p:cNvSpPr/>
            <p:nvPr/>
          </p:nvSpPr>
          <p:spPr>
            <a:xfrm>
              <a:off x="380805" y="437396"/>
              <a:ext cx="1210588" cy="400110"/>
            </a:xfrm>
            <a:prstGeom prst="rect">
              <a:avLst/>
            </a:prstGeom>
          </p:spPr>
          <p:txBody>
            <a:bodyPr wrap="non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对点训练</a:t>
              </a:r>
            </a:p>
          </p:txBody>
        </p:sp>
      </p:grpSp>
      <p:sp>
        <p:nvSpPr>
          <p:cNvPr id="7" name="TextBox 9"/>
          <p:cNvSpPr txBox="1"/>
          <p:nvPr/>
        </p:nvSpPr>
        <p:spPr>
          <a:xfrm>
            <a:off x="255311" y="4146604"/>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Tree>
    <p:extLst>
      <p:ext uri="{BB962C8B-B14F-4D97-AF65-F5344CB8AC3E}">
        <p14:creationId xmlns:p14="http://schemas.microsoft.com/office/powerpoint/2010/main" val="373405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9" name="组合 8"/>
          <p:cNvGrpSpPr/>
          <p:nvPr/>
        </p:nvGrpSpPr>
        <p:grpSpPr>
          <a:xfrm>
            <a:off x="404" y="1472218"/>
            <a:ext cx="11800059" cy="2677656"/>
            <a:chOff x="404" y="941164"/>
            <a:chExt cx="11800059" cy="2677656"/>
          </a:xfrm>
        </p:grpSpPr>
        <p:sp>
          <p:nvSpPr>
            <p:cNvPr id="12" name="矩形 11"/>
            <p:cNvSpPr/>
            <p:nvPr/>
          </p:nvSpPr>
          <p:spPr>
            <a:xfrm>
              <a:off x="389949" y="941164"/>
              <a:ext cx="11410514" cy="2677656"/>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0.01</a:t>
              </a:r>
              <a:r>
                <a:rPr lang="en-US" altLang="zh-CN" sz="2800" dirty="0" smtClean="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氯化铬</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CrCl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·6H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在水溶液中用足量的</a:t>
              </a:r>
              <a:r>
                <a:rPr lang="en-US" altLang="zh-CN" sz="2800" dirty="0">
                  <a:latin typeface="Times New Roman" panose="02020603050405020304" pitchFamily="18" charset="0"/>
                  <a:ea typeface="宋体" panose="02010600030101010101" pitchFamily="2" charset="-122"/>
                </a:rPr>
                <a:t>AgNO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处理，产生</a:t>
              </a:r>
              <a:r>
                <a:rPr lang="en-US" altLang="zh-CN" sz="2800" dirty="0">
                  <a:latin typeface="Times New Roman" panose="02020603050405020304" pitchFamily="18" charset="0"/>
                  <a:ea typeface="宋体" panose="02010600030101010101" pitchFamily="2" charset="-122"/>
                </a:rPr>
                <a:t>0.01</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AgCl</a:t>
              </a:r>
              <a:r>
                <a:rPr lang="zh-CN" altLang="zh-CN" sz="2800" dirty="0">
                  <a:latin typeface="Times New Roman" panose="02020603050405020304" pitchFamily="18" charset="0"/>
                  <a:ea typeface="楷体" panose="02010609060101010101" pitchFamily="49" charset="-122"/>
                </a:rPr>
                <a:t>沉淀，说明</a:t>
              </a:r>
              <a:r>
                <a:rPr lang="en-US" altLang="zh-CN" sz="2800" dirty="0">
                  <a:latin typeface="Times New Roman" panose="02020603050405020304" pitchFamily="18" charset="0"/>
                  <a:ea typeface="宋体" panose="02010600030101010101" pitchFamily="2" charset="-122"/>
                </a:rPr>
                <a:t>1</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氯化铬</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CrCl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·6H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中有</a:t>
              </a:r>
              <a:r>
                <a:rPr lang="en-US" altLang="zh-CN" sz="2800" dirty="0">
                  <a:latin typeface="Times New Roman" panose="02020603050405020304" pitchFamily="18" charset="0"/>
                  <a:ea typeface="宋体" panose="02010600030101010101" pitchFamily="2" charset="-122"/>
                </a:rPr>
                <a:t>1</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氯离子在外界，其余在内界，则此氯化铬最可能是</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Cr</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dirty="0">
                  <a:latin typeface="Times New Roman" panose="02020603050405020304" pitchFamily="18" charset="0"/>
                  <a:ea typeface="楷体" panose="02010609060101010101" pitchFamily="49" charset="-122"/>
                </a:rPr>
                <a:t>)</a:t>
              </a:r>
              <a:r>
                <a:rPr lang="en-US" altLang="zh-CN" sz="2800" baseline="-250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Cl·2H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选项正确。</a:t>
              </a:r>
              <a:endParaRPr lang="zh-CN" altLang="zh-CN" sz="1100" dirty="0">
                <a:effectLst/>
                <a:latin typeface="Times New Roman" panose="02020603050405020304" pitchFamily="18" charset="0"/>
                <a:ea typeface="宋体" panose="02010600030101010101" pitchFamily="2" charset="-122"/>
              </a:endParaRPr>
            </a:p>
          </p:txBody>
        </p:sp>
        <p:grpSp>
          <p:nvGrpSpPr>
            <p:cNvPr id="13" name="组合 12"/>
            <p:cNvGrpSpPr/>
            <p:nvPr/>
          </p:nvGrpSpPr>
          <p:grpSpPr>
            <a:xfrm>
              <a:off x="404" y="1188021"/>
              <a:ext cx="1190976" cy="319214"/>
              <a:chOff x="404" y="631222"/>
              <a:chExt cx="1190976" cy="319214"/>
            </a:xfrm>
          </p:grpSpPr>
          <p:cxnSp>
            <p:nvCxnSpPr>
              <p:cNvPr id="14" name="直接连接符 13">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任意多边形 14"/>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63784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750397"/>
            <a:ext cx="11410514" cy="2031325"/>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2021·</a:t>
            </a:r>
            <a:r>
              <a:rPr lang="zh-CN" altLang="zh-CN" sz="2800" dirty="0">
                <a:latin typeface="Times New Roman" panose="02020603050405020304" pitchFamily="18" charset="0"/>
                <a:ea typeface="楷体" panose="02010609060101010101" pitchFamily="49" charset="-122"/>
              </a:rPr>
              <a:t>全国乙卷，</a:t>
            </a:r>
            <a:r>
              <a:rPr lang="en-US" altLang="zh-CN" sz="2800" dirty="0">
                <a:latin typeface="Times New Roman" panose="02020603050405020304" pitchFamily="18" charset="0"/>
                <a:ea typeface="宋体" panose="02010600030101010101" pitchFamily="2" charset="-122"/>
              </a:rPr>
              <a:t>35</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三价铬离子能形成多种配位化合物。</a:t>
            </a:r>
            <a:r>
              <a:rPr lang="en-US" altLang="zh-CN" sz="2800" dirty="0">
                <a:latin typeface="Times New Roman" panose="02020603050405020304" pitchFamily="18" charset="0"/>
                <a:ea typeface="宋体" panose="02010600030101010101" pitchFamily="2" charset="-122"/>
              </a:rPr>
              <a:t>[Cr(NH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Cl]</a:t>
            </a:r>
            <a:r>
              <a:rPr lang="en-US" altLang="zh-CN" sz="2800" baseline="30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中提供电子对形成配位键的原子是</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，中心离子的配位数为</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9345091" y="1475874"/>
            <a:ext cx="1760418"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N</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solidFill>
                  <a:srgbClr val="C00000"/>
                </a:solidFill>
                <a:latin typeface="Times New Roman" panose="02020603050405020304" pitchFamily="18" charset="0"/>
                <a:ea typeface="宋体" panose="02010600030101010101" pitchFamily="2" charset="-122"/>
              </a:rPr>
              <a:t>Cl</a:t>
            </a:r>
            <a:endParaRPr lang="zh-CN" altLang="en-US" dirty="0">
              <a:solidFill>
                <a:srgbClr val="C00000"/>
              </a:solidFill>
            </a:endParaRPr>
          </a:p>
        </p:txBody>
      </p:sp>
      <p:sp>
        <p:nvSpPr>
          <p:cNvPr id="5" name="矩形 4"/>
          <p:cNvSpPr/>
          <p:nvPr/>
        </p:nvSpPr>
        <p:spPr>
          <a:xfrm>
            <a:off x="4016499" y="2140603"/>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6</a:t>
            </a:r>
            <a:endParaRPr lang="zh-CN" altLang="en-US" dirty="0">
              <a:solidFill>
                <a:srgbClr val="C00000"/>
              </a:solidFill>
            </a:endParaRPr>
          </a:p>
        </p:txBody>
      </p:sp>
      <p:grpSp>
        <p:nvGrpSpPr>
          <p:cNvPr id="8" name="组合 7"/>
          <p:cNvGrpSpPr/>
          <p:nvPr/>
        </p:nvGrpSpPr>
        <p:grpSpPr>
          <a:xfrm>
            <a:off x="404" y="2848438"/>
            <a:ext cx="11800059" cy="1949508"/>
            <a:chOff x="404" y="941164"/>
            <a:chExt cx="11800059" cy="1949508"/>
          </a:xfrm>
        </p:grpSpPr>
        <p:sp>
          <p:nvSpPr>
            <p:cNvPr id="9" name="矩形 8"/>
            <p:cNvSpPr/>
            <p:nvPr/>
          </p:nvSpPr>
          <p:spPr>
            <a:xfrm>
              <a:off x="389949" y="941164"/>
              <a:ext cx="11410514" cy="1949508"/>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en-US" altLang="zh-CN" sz="2800" dirty="0" smtClean="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Cr</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楷体" panose="02010609060101010101" pitchFamily="49" charset="-122"/>
                </a:rPr>
                <a:t>)</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dirty="0">
                  <a:latin typeface="Times New Roman" panose="02020603050405020304" pitchFamily="18" charset="0"/>
                  <a:ea typeface="楷体" panose="02010609060101010101" pitchFamily="49" charset="-122"/>
                </a:rPr>
                <a:t>)</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Cl</a:t>
              </a:r>
              <a:r>
                <a:rPr lang="en-US" altLang="zh-CN" sz="2800" dirty="0">
                  <a:latin typeface="Times New Roman" panose="02020603050405020304" pitchFamily="18" charset="0"/>
                  <a:ea typeface="楷体" panose="02010609060101010101" pitchFamily="49" charset="-122"/>
                </a:rPr>
                <a:t>]</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中三价铬离子提供空轨道，</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a:t>
              </a:r>
              <a:r>
                <a:rPr lang="en-US" altLang="zh-CN" sz="2800" dirty="0" err="1">
                  <a:latin typeface="Times New Roman" panose="02020603050405020304" pitchFamily="18" charset="0"/>
                  <a:ea typeface="宋体" panose="02010600030101010101" pitchFamily="2" charset="-122"/>
                </a:rPr>
                <a:t>Cl</a:t>
              </a:r>
              <a:r>
                <a:rPr lang="zh-CN" altLang="zh-CN" sz="2800" dirty="0">
                  <a:latin typeface="Times New Roman" panose="02020603050405020304" pitchFamily="18" charset="0"/>
                  <a:ea typeface="楷体" panose="02010609060101010101" pitchFamily="49" charset="-122"/>
                </a:rPr>
                <a:t>提供孤电子对与三价铬离子形成配位键，中心离子的配位数为</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a:t>
              </a:r>
              <a:r>
                <a:rPr lang="en-US" altLang="zh-CN" sz="2800" dirty="0" err="1">
                  <a:latin typeface="Times New Roman" panose="02020603050405020304" pitchFamily="18" charset="0"/>
                  <a:ea typeface="宋体" panose="02010600030101010101" pitchFamily="2" charset="-122"/>
                </a:rPr>
                <a:t>Cl</a:t>
              </a:r>
              <a:r>
                <a:rPr lang="zh-CN" altLang="zh-CN" sz="2800" dirty="0">
                  <a:latin typeface="Times New Roman" panose="02020603050405020304" pitchFamily="18" charset="0"/>
                  <a:ea typeface="楷体" panose="02010609060101010101" pitchFamily="49" charset="-122"/>
                </a:rPr>
                <a:t>三种原子的个数和，即</a:t>
              </a:r>
              <a:r>
                <a:rPr lang="en-US" altLang="zh-CN" sz="2800" dirty="0">
                  <a:latin typeface="Times New Roman" panose="02020603050405020304" pitchFamily="18" charset="0"/>
                  <a:ea typeface="宋体" panose="02010600030101010101" pitchFamily="2" charset="-122"/>
                </a:rPr>
                <a:t>3+2+1=6</a:t>
              </a:r>
              <a:r>
                <a:rPr lang="zh-CN" altLang="zh-CN" sz="2800" dirty="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grpSp>
          <p:nvGrpSpPr>
            <p:cNvPr id="11" name="组合 10"/>
            <p:cNvGrpSpPr/>
            <p:nvPr/>
          </p:nvGrpSpPr>
          <p:grpSpPr>
            <a:xfrm>
              <a:off x="404" y="1188021"/>
              <a:ext cx="1190976" cy="319214"/>
              <a:chOff x="404" y="631222"/>
              <a:chExt cx="1190976" cy="319214"/>
            </a:xfrm>
          </p:grpSpPr>
          <p:cxnSp>
            <p:nvCxnSpPr>
              <p:cNvPr id="12" name="直接连接符 11">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任意多边形 13"/>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137781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477466"/>
            <a:ext cx="11412000" cy="1341906"/>
          </a:xfrm>
          <a:prstGeom prst="rect">
            <a:avLst/>
          </a:prstGeom>
        </p:spPr>
        <p:txBody>
          <a:bodyPr wrap="square">
            <a:spAutoFit/>
          </a:bodyPr>
          <a:lstStyle/>
          <a:p>
            <a:pPr algn="just">
              <a:lnSpc>
                <a:spcPct val="150000"/>
              </a:lnSpc>
              <a:tabLst>
                <a:tab pos="2790825" algn="l"/>
                <a:tab pos="4231005" algn="l"/>
              </a:tabLst>
            </a:pP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一</a:t>
            </a: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键的极性</a:t>
            </a:r>
          </a:p>
          <a:p>
            <a:pPr>
              <a:lnSpc>
                <a:spcPct val="150000"/>
              </a:lnSpc>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极性键与非极性键的比较</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15339710"/>
                  </p:ext>
                </p:extLst>
              </p:nvPr>
            </p:nvGraphicFramePr>
            <p:xfrm>
              <a:off x="533206" y="1917626"/>
              <a:ext cx="11124000" cy="3877281"/>
            </p:xfrm>
            <a:graphic>
              <a:graphicData uri="http://schemas.openxmlformats.org/drawingml/2006/table">
                <a:tbl>
                  <a:tblPr firstRow="1" firstCol="1" bandRow="1"/>
                  <a:tblGrid>
                    <a:gridCol w="2681680"/>
                    <a:gridCol w="3672408"/>
                    <a:gridCol w="4769912"/>
                  </a:tblGrid>
                  <a:tr h="720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极性键</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非极性键</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成键原子</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种</a:t>
                          </a:r>
                          <a:r>
                            <a:rPr lang="zh-CN" sz="2800" dirty="0">
                              <a:effectLst/>
                              <a:latin typeface="Times New Roman" panose="02020603050405020304" pitchFamily="18" charset="0"/>
                              <a:ea typeface="宋体" panose="02010600030101010101" pitchFamily="2" charset="-122"/>
                            </a:rPr>
                            <a:t>元素的原子间</a:t>
                          </a: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元素</a:t>
                          </a:r>
                          <a:r>
                            <a:rPr lang="zh-CN" sz="2800" dirty="0">
                              <a:effectLst/>
                              <a:latin typeface="Times New Roman" panose="02020603050405020304" pitchFamily="18" charset="0"/>
                              <a:ea typeface="宋体" panose="02010600030101010101" pitchFamily="2" charset="-122"/>
                            </a:rPr>
                            <a:t>的原子间</a:t>
                          </a: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电子对</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偏移</a:t>
                          </a:r>
                          <a:r>
                            <a:rPr lang="en-US" sz="2800" dirty="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电荷分布不均匀</a:t>
                          </a:r>
                          <a:r>
                            <a:rPr lang="en-US" sz="2800" dirty="0">
                              <a:effectLst/>
                              <a:latin typeface="Times New Roman" panose="02020603050405020304" pitchFamily="18" charset="0"/>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_______</a:t>
                          </a:r>
                          <a:r>
                            <a:rPr lang="zh-CN" sz="2800" dirty="0" smtClean="0">
                              <a:effectLst/>
                              <a:latin typeface="Times New Roman" panose="02020603050405020304" pitchFamily="18" charset="0"/>
                              <a:ea typeface="宋体" panose="02010600030101010101" pitchFamily="2" charset="-122"/>
                            </a:rPr>
                            <a:t>偏移</a:t>
                          </a:r>
                          <a:r>
                            <a:rPr lang="en-US" sz="2800" dirty="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电荷分布均匀</a:t>
                          </a:r>
                          <a:r>
                            <a:rPr lang="en-US" sz="2800" dirty="0">
                              <a:effectLst/>
                              <a:latin typeface="Times New Roman" panose="02020603050405020304" pitchFamily="18" charset="0"/>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成键</a:t>
                          </a:r>
                          <a:r>
                            <a:rPr lang="zh-CN" sz="2800" dirty="0" smtClean="0">
                              <a:effectLst/>
                              <a:latin typeface="Times New Roman" panose="02020603050405020304" pitchFamily="18" charset="0"/>
                              <a:ea typeface="宋体" panose="02010600030101010101" pitchFamily="2" charset="-122"/>
                            </a:rPr>
                            <a:t>原子的电</a:t>
                          </a:r>
                          <a:r>
                            <a:rPr lang="zh-CN" sz="2800" dirty="0">
                              <a:effectLst/>
                              <a:latin typeface="Times New Roman" panose="02020603050405020304" pitchFamily="18" charset="0"/>
                              <a:ea typeface="宋体" panose="02010600030101010101" pitchFamily="2" charset="-122"/>
                            </a:rPr>
                            <a:t>性</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14:m>
                            <m:oMath xmlns:m="http://schemas.openxmlformats.org/officeDocument/2006/math">
                              <m:limUpp>
                                <m:limUppPr>
                                  <m:ctrlPr>
                                    <a:rPr lang="zh-CN" sz="2800" i="1">
                                      <a:effectLst/>
                                      <a:latin typeface="Cambria Math" panose="02040503050406030204" pitchFamily="18" charset="0"/>
                                      <a:ea typeface="Cambria Math" panose="02040503050406030204" pitchFamily="18" charset="0"/>
                                    </a:rPr>
                                  </m:ctrlPr>
                                </m:limUppPr>
                                <m:e>
                                  <m:r>
                                    <m:rPr>
                                      <m:sty m:val="p"/>
                                    </m:rPr>
                                    <a:rPr lang="en-US" sz="2800">
                                      <a:effectLst/>
                                      <a:latin typeface="Cambria Math" panose="02040503050406030204" pitchFamily="18" charset="0"/>
                                      <a:ea typeface="宋体" panose="02010600030101010101" pitchFamily="2" charset="-122"/>
                                    </a:rPr>
                                    <m:t>H</m:t>
                                  </m:r>
                                </m:e>
                                <m:lim>
                                  <m:r>
                                    <m:rPr>
                                      <m:sty m:val="p"/>
                                    </m:rPr>
                                    <a:rPr lang="en-US" sz="2800">
                                      <a:effectLst/>
                                      <a:latin typeface="Cambria Math" panose="02040503050406030204" pitchFamily="18" charset="0"/>
                                      <a:ea typeface="宋体" panose="02010600030101010101" pitchFamily="2" charset="-122"/>
                                    </a:rPr>
                                    <m:t>δ</m:t>
                                  </m:r>
                                  <m:r>
                                    <a:rPr lang="en-US" sz="2800">
                                      <a:effectLst/>
                                      <a:latin typeface="Cambria Math" panose="02040503050406030204" pitchFamily="18" charset="0"/>
                                      <a:ea typeface="宋体" panose="02010600030101010101" pitchFamily="2" charset="-122"/>
                                    </a:rPr>
                                    <m:t>+</m:t>
                                  </m:r>
                                </m:lim>
                              </m:limUpp>
                            </m:oMath>
                          </a14:m>
                          <a:r>
                            <a:rPr lang="en-US" sz="2800">
                              <a:effectLst/>
                              <a:latin typeface="宋体" panose="02010600030101010101" pitchFamily="2" charset="-122"/>
                              <a:ea typeface="宋体" panose="02010600030101010101" pitchFamily="2" charset="-122"/>
                            </a:rPr>
                            <a:t>—</a:t>
                          </a:r>
                          <a14:m>
                            <m:oMath xmlns:m="http://schemas.openxmlformats.org/officeDocument/2006/math">
                              <m:limUpp>
                                <m:limUppPr>
                                  <m:ctrlPr>
                                    <a:rPr lang="zh-CN" sz="2800" i="1">
                                      <a:effectLst/>
                                      <a:latin typeface="Cambria Math" panose="02040503050406030204" pitchFamily="18" charset="0"/>
                                      <a:ea typeface="Cambria Math" panose="02040503050406030204" pitchFamily="18" charset="0"/>
                                    </a:rPr>
                                  </m:ctrlPr>
                                </m:limUppPr>
                                <m:e>
                                  <m:r>
                                    <m:rPr>
                                      <m:sty m:val="p"/>
                                    </m:rPr>
                                    <a:rPr lang="en-US" sz="2800">
                                      <a:effectLst/>
                                      <a:latin typeface="Cambria Math" panose="02040503050406030204" pitchFamily="18" charset="0"/>
                                      <a:ea typeface="宋体" panose="02010600030101010101" pitchFamily="2" charset="-122"/>
                                    </a:rPr>
                                    <m:t>Cl</m:t>
                                  </m:r>
                                </m:e>
                                <m:lim>
                                  <m:r>
                                    <m:rPr>
                                      <m:sty m:val="p"/>
                                    </m:rPr>
                                    <a:rPr lang="en-US" sz="2800">
                                      <a:effectLst/>
                                      <a:latin typeface="Cambria Math" panose="02040503050406030204" pitchFamily="18" charset="0"/>
                                      <a:ea typeface="宋体" panose="02010600030101010101" pitchFamily="2" charset="-122"/>
                                    </a:rPr>
                                    <m:t>δ</m:t>
                                  </m:r>
                                  <m:r>
                                    <a:rPr lang="en-US" sz="2800" i="1">
                                      <a:effectLst/>
                                      <a:latin typeface="Cambria Math" panose="02040503050406030204" pitchFamily="18" charset="0"/>
                                      <a:ea typeface="宋体" panose="02010600030101010101" pitchFamily="2" charset="-122"/>
                                    </a:rPr>
                                    <m:t>−</m:t>
                                  </m:r>
                                </m:lim>
                              </m:limUpp>
                            </m:oMath>
                          </a14:m>
                          <a:endParaRPr lang="zh-CN" sz="2800">
                            <a:effectLst/>
                            <a:latin typeface="Times New Roman" panose="02020603050405020304" pitchFamily="18" charset="0"/>
                            <a:ea typeface="宋体" panose="02010600030101010101" pitchFamily="2" charset="-122"/>
                          </a:endParaRP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呈电中性</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15339710"/>
                  </p:ext>
                </p:extLst>
              </p:nvPr>
            </p:nvGraphicFramePr>
            <p:xfrm>
              <a:off x="533206" y="1917626"/>
              <a:ext cx="11124000" cy="3877281"/>
            </p:xfrm>
            <a:graphic>
              <a:graphicData uri="http://schemas.openxmlformats.org/drawingml/2006/table">
                <a:tbl>
                  <a:tblPr firstRow="1" firstCol="1" bandRow="1"/>
                  <a:tblGrid>
                    <a:gridCol w="2681680"/>
                    <a:gridCol w="3672408"/>
                    <a:gridCol w="4769912"/>
                  </a:tblGrid>
                  <a:tr h="720000">
                    <a:tc>
                      <a:txBody>
                        <a:bodyPr/>
                        <a:lstStyle/>
                        <a:p>
                          <a:pPr algn="ctr">
                            <a:lnSpc>
                              <a:spcPct val="150000"/>
                            </a:lnSpc>
                            <a:spcAft>
                              <a:spcPts val="0"/>
                            </a:spcAft>
                            <a:tabLst>
                              <a:tab pos="2790825" algn="l"/>
                              <a:tab pos="4231005" algn="l"/>
                            </a:tabLst>
                          </a:pPr>
                          <a:r>
                            <a:rPr lang="en-US" sz="2800" dirty="0">
                              <a:effectLst/>
                              <a:latin typeface="Times New Roman" panose="02020603050405020304" pitchFamily="18" charset="0"/>
                              <a:ea typeface="宋体" panose="02010600030101010101" pitchFamily="2" charset="-122"/>
                            </a:rPr>
                            <a:t> </a:t>
                          </a:r>
                          <a:endParaRPr lang="zh-CN" sz="2800" dirty="0">
                            <a:effectLst/>
                            <a:latin typeface="Times New Roman" panose="02020603050405020304" pitchFamily="18" charset="0"/>
                            <a:ea typeface="宋体" panose="02010600030101010101" pitchFamily="2" charset="-122"/>
                          </a:endParaRP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极性键</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非极性键</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00">
                    <a:tc>
                      <a:txBody>
                        <a:bodyPr/>
                        <a:lstStyle/>
                        <a:p>
                          <a:pPr algn="ctr">
                            <a:lnSpc>
                              <a:spcPct val="150000"/>
                            </a:lnSpc>
                            <a:spcAft>
                              <a:spcPts val="0"/>
                            </a:spcAft>
                            <a:tabLst>
                              <a:tab pos="2790825" algn="l"/>
                              <a:tab pos="4231005" algn="l"/>
                            </a:tabLst>
                          </a:pPr>
                          <a:r>
                            <a:rPr lang="zh-CN" sz="2800">
                              <a:effectLst/>
                              <a:latin typeface="Times New Roman" panose="02020603050405020304" pitchFamily="18" charset="0"/>
                              <a:ea typeface="宋体" panose="02010600030101010101" pitchFamily="2" charset="-122"/>
                            </a:rPr>
                            <a:t>成键原子</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种</a:t>
                          </a:r>
                          <a:r>
                            <a:rPr lang="zh-CN" sz="2800" dirty="0">
                              <a:effectLst/>
                              <a:latin typeface="Times New Roman" panose="02020603050405020304" pitchFamily="18" charset="0"/>
                              <a:ea typeface="宋体" panose="02010600030101010101" pitchFamily="2" charset="-122"/>
                            </a:rPr>
                            <a:t>元素的原子间</a:t>
                          </a: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元素</a:t>
                          </a:r>
                          <a:r>
                            <a:rPr lang="zh-CN" sz="2800" dirty="0">
                              <a:effectLst/>
                              <a:latin typeface="Times New Roman" panose="02020603050405020304" pitchFamily="18" charset="0"/>
                              <a:ea typeface="宋体" panose="02010600030101010101" pitchFamily="2" charset="-122"/>
                            </a:rPr>
                            <a:t>的原子间</a:t>
                          </a: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0000">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电子对</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a:t>
                          </a:r>
                          <a:r>
                            <a:rPr lang="zh-CN" sz="2800" dirty="0" smtClean="0">
                              <a:effectLst/>
                              <a:latin typeface="Times New Roman" panose="02020603050405020304" pitchFamily="18" charset="0"/>
                              <a:ea typeface="宋体" panose="02010600030101010101" pitchFamily="2" charset="-122"/>
                            </a:rPr>
                            <a:t>偏移</a:t>
                          </a:r>
                          <a:r>
                            <a:rPr lang="en-US" sz="2800" dirty="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电荷分布不均匀</a:t>
                          </a:r>
                          <a:r>
                            <a:rPr lang="en-US" sz="2800" dirty="0">
                              <a:effectLst/>
                              <a:latin typeface="Times New Roman" panose="02020603050405020304" pitchFamily="18" charset="0"/>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altLang="zh-CN" sz="2800" u="none" dirty="0" smtClean="0">
                              <a:effectLst/>
                              <a:latin typeface="Times New Roman" panose="02020603050405020304" pitchFamily="18" charset="0"/>
                              <a:ea typeface="宋体" panose="02010600030101010101" pitchFamily="2" charset="-122"/>
                            </a:rPr>
                            <a:t>_______</a:t>
                          </a:r>
                          <a:r>
                            <a:rPr lang="zh-CN" sz="2800" dirty="0" smtClean="0">
                              <a:effectLst/>
                              <a:latin typeface="Times New Roman" panose="02020603050405020304" pitchFamily="18" charset="0"/>
                              <a:ea typeface="宋体" panose="02010600030101010101" pitchFamily="2" charset="-122"/>
                            </a:rPr>
                            <a:t>偏移</a:t>
                          </a:r>
                          <a:r>
                            <a:rPr lang="en-US" sz="2800" dirty="0">
                              <a:effectLst/>
                              <a:latin typeface="Times New Roman" panose="02020603050405020304" pitchFamily="18" charset="0"/>
                              <a:ea typeface="宋体" panose="02010600030101010101" pitchFamily="2" charset="-122"/>
                            </a:rPr>
                            <a:t>(</a:t>
                          </a:r>
                          <a:r>
                            <a:rPr lang="zh-CN" sz="2800" dirty="0">
                              <a:effectLst/>
                              <a:latin typeface="Times New Roman" panose="02020603050405020304" pitchFamily="18" charset="0"/>
                              <a:ea typeface="宋体" panose="02010600030101010101" pitchFamily="2" charset="-122"/>
                            </a:rPr>
                            <a:t>电荷分布均匀</a:t>
                          </a:r>
                          <a:r>
                            <a:rPr lang="en-US" sz="2800" dirty="0">
                              <a:effectLst/>
                              <a:latin typeface="Times New Roman" panose="02020603050405020304" pitchFamily="18" charset="0"/>
                              <a:ea typeface="宋体" panose="02010600030101010101" pitchFamily="2" charset="-122"/>
                            </a:rPr>
                            <a:t>)</a:t>
                          </a:r>
                          <a:endParaRPr lang="zh-CN" sz="2800" dirty="0">
                            <a:effectLst/>
                            <a:latin typeface="Times New Roman" panose="02020603050405020304" pitchFamily="18" charset="0"/>
                            <a:ea typeface="宋体" panose="02010600030101010101" pitchFamily="2" charset="-122"/>
                          </a:endParaRPr>
                        </a:p>
                      </a:txBody>
                      <a:tcPr marL="17812" marR="17812"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7281">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成键</a:t>
                          </a:r>
                          <a:r>
                            <a:rPr lang="zh-CN" sz="2800" dirty="0" smtClean="0">
                              <a:effectLst/>
                              <a:latin typeface="Times New Roman" panose="02020603050405020304" pitchFamily="18" charset="0"/>
                              <a:ea typeface="宋体" panose="02010600030101010101" pitchFamily="2" charset="-122"/>
                            </a:rPr>
                            <a:t>原子的电</a:t>
                          </a:r>
                          <a:r>
                            <a:rPr lang="zh-CN" sz="2800" dirty="0">
                              <a:effectLst/>
                              <a:latin typeface="Times New Roman" panose="02020603050405020304" pitchFamily="18" charset="0"/>
                              <a:ea typeface="宋体" panose="02010600030101010101" pitchFamily="2" charset="-122"/>
                            </a:rPr>
                            <a:t>性</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73134" t="-289024" r="-130182" b="-1829"/>
                          </a:stretch>
                        </a:blipFill>
                      </a:tcPr>
                    </a:tc>
                    <a:tc>
                      <a:txBody>
                        <a:bodyPr/>
                        <a:lstStyle/>
                        <a:p>
                          <a:pPr algn="ctr">
                            <a:lnSpc>
                              <a:spcPct val="150000"/>
                            </a:lnSpc>
                            <a:spcAft>
                              <a:spcPts val="0"/>
                            </a:spcAft>
                            <a:tabLst>
                              <a:tab pos="2790825" algn="l"/>
                              <a:tab pos="4231005" algn="l"/>
                            </a:tabLst>
                          </a:pPr>
                          <a:r>
                            <a:rPr lang="zh-CN" sz="2800" dirty="0">
                              <a:effectLst/>
                              <a:latin typeface="Times New Roman" panose="02020603050405020304" pitchFamily="18" charset="0"/>
                              <a:ea typeface="宋体" panose="02010600030101010101" pitchFamily="2" charset="-122"/>
                            </a:rPr>
                            <a:t>呈电中性</a:t>
                          </a:r>
                        </a:p>
                      </a:txBody>
                      <a:tcPr marL="9754" marR="9754" marT="9754" marB="975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
        <p:nvSpPr>
          <p:cNvPr id="7" name="矩形 6"/>
          <p:cNvSpPr/>
          <p:nvPr/>
        </p:nvSpPr>
        <p:spPr>
          <a:xfrm>
            <a:off x="3349377" y="2743622"/>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不同</a:t>
            </a:r>
            <a:endParaRPr lang="zh-CN" altLang="en-US" dirty="0">
              <a:solidFill>
                <a:srgbClr val="C00000"/>
              </a:solidFill>
            </a:endParaRPr>
          </a:p>
        </p:txBody>
      </p:sp>
      <p:sp>
        <p:nvSpPr>
          <p:cNvPr id="10" name="矩形 9"/>
          <p:cNvSpPr/>
          <p:nvPr/>
        </p:nvSpPr>
        <p:spPr>
          <a:xfrm>
            <a:off x="7751390" y="2753147"/>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同种</a:t>
            </a:r>
            <a:endParaRPr lang="zh-CN" altLang="en-US" dirty="0">
              <a:solidFill>
                <a:srgbClr val="C00000"/>
              </a:solidFill>
            </a:endParaRPr>
          </a:p>
        </p:txBody>
      </p:sp>
      <p:sp>
        <p:nvSpPr>
          <p:cNvPr id="12" name="矩形 11"/>
          <p:cNvSpPr/>
          <p:nvPr/>
        </p:nvSpPr>
        <p:spPr>
          <a:xfrm>
            <a:off x="3301751" y="3507135"/>
            <a:ext cx="902811"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发生</a:t>
            </a:r>
            <a:endParaRPr lang="zh-CN" altLang="en-US" dirty="0">
              <a:solidFill>
                <a:srgbClr val="C00000"/>
              </a:solidFill>
            </a:endParaRPr>
          </a:p>
        </p:txBody>
      </p:sp>
      <p:sp>
        <p:nvSpPr>
          <p:cNvPr id="14" name="矩形 13"/>
          <p:cNvSpPr/>
          <p:nvPr/>
        </p:nvSpPr>
        <p:spPr>
          <a:xfrm>
            <a:off x="7120448" y="3833267"/>
            <a:ext cx="1261884" cy="523220"/>
          </a:xfrm>
          <a:prstGeom prst="rect">
            <a:avLst/>
          </a:prstGeom>
        </p:spPr>
        <p:txBody>
          <a:bodyPr wrap="none">
            <a:spAutoFit/>
          </a:bodyPr>
          <a:lstStyle/>
          <a:p>
            <a:r>
              <a:rPr lang="zh-CN" altLang="en-US" sz="2800" dirty="0">
                <a:solidFill>
                  <a:srgbClr val="C00000"/>
                </a:solidFill>
                <a:latin typeface="Times New Roman" panose="02020603050405020304" pitchFamily="18" charset="0"/>
                <a:ea typeface="宋体" panose="02010600030101010101" pitchFamily="2" charset="-122"/>
              </a:rPr>
              <a:t>不发生</a:t>
            </a:r>
            <a:endParaRPr lang="zh-CN" altLang="en-US" dirty="0">
              <a:solidFill>
                <a:srgbClr val="C00000"/>
              </a:solidFill>
            </a:endParaRPr>
          </a:p>
        </p:txBody>
      </p:sp>
    </p:spTree>
    <p:extLst>
      <p:ext uri="{BB962C8B-B14F-4D97-AF65-F5344CB8AC3E}">
        <p14:creationId xmlns:p14="http://schemas.microsoft.com/office/powerpoint/2010/main" val="215843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462318"/>
            <a:ext cx="11410514" cy="2595839"/>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含有多个配位原子的配体与同一中心离子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或原子</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通过螯合配位成环而形成的配合物为螯合物。一种</a:t>
            </a:r>
            <a:r>
              <a:rPr lang="en-US" altLang="zh-CN" sz="2800" dirty="0">
                <a:latin typeface="Times New Roman" panose="02020603050405020304" pitchFamily="18" charset="0"/>
                <a:ea typeface="宋体" panose="02010600030101010101" pitchFamily="2" charset="-122"/>
              </a:rPr>
              <a:t>Cd</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配合物的结构如图所示，</a:t>
            </a:r>
            <a:r>
              <a:rPr lang="en-US" altLang="zh-CN" sz="2800" dirty="0">
                <a:latin typeface="Times New Roman" panose="02020603050405020304" pitchFamily="18" charset="0"/>
                <a:ea typeface="宋体" panose="02010600030101010101" pitchFamily="2" charset="-122"/>
              </a:rPr>
              <a:t>1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宋体" panose="02010600030101010101" pitchFamily="2" charset="-122"/>
              </a:rPr>
              <a:t>该配合物中通过螯合作用形成的配位键有</a:t>
            </a:r>
            <a:r>
              <a:rPr lang="zh-CN" altLang="zh-CN" sz="2800" u="sng" dirty="0">
                <a:latin typeface="Times New Roman" panose="02020603050405020304" pitchFamily="18" charset="0"/>
                <a:ea typeface="宋体" panose="02010600030101010101" pitchFamily="2" charset="-122"/>
              </a:rPr>
              <a:t>　　</a:t>
            </a:r>
            <a:r>
              <a:rPr lang="zh-CN" altLang="zh-CN" sz="2800" u="sng"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宋体" panose="02010600030101010101" pitchFamily="2" charset="-122"/>
              </a:rPr>
              <a:t>，该螯合物中</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宋体" panose="02010600030101010101" pitchFamily="2" charset="-122"/>
              </a:rPr>
              <a:t>的杂化方式有</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种。</a:t>
            </a:r>
            <a:endParaRPr lang="zh-CN" altLang="zh-CN" sz="1100" dirty="0">
              <a:effectLst/>
              <a:latin typeface="Times New Roman" panose="02020603050405020304" pitchFamily="18" charset="0"/>
              <a:ea typeface="宋体" panose="02010600030101010101" pitchFamily="2" charset="-122"/>
            </a:endParaRPr>
          </a:p>
        </p:txBody>
      </p:sp>
      <p:pic>
        <p:nvPicPr>
          <p:cNvPr id="4" name="image182.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0603" y="2924125"/>
            <a:ext cx="2789207" cy="2953941"/>
          </a:xfrm>
          <a:prstGeom prst="rect">
            <a:avLst/>
          </a:prstGeom>
          <a:noFill/>
          <a:ln>
            <a:noFill/>
          </a:ln>
        </p:spPr>
      </p:pic>
      <p:sp>
        <p:nvSpPr>
          <p:cNvPr id="3" name="矩形 2"/>
          <p:cNvSpPr/>
          <p:nvPr/>
        </p:nvSpPr>
        <p:spPr>
          <a:xfrm>
            <a:off x="6152356" y="1862049"/>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6</a:t>
            </a:r>
            <a:endParaRPr lang="zh-CN" altLang="en-US" dirty="0">
              <a:solidFill>
                <a:srgbClr val="C00000"/>
              </a:solidFill>
            </a:endParaRPr>
          </a:p>
        </p:txBody>
      </p:sp>
      <p:sp>
        <p:nvSpPr>
          <p:cNvPr id="6" name="矩形 5"/>
          <p:cNvSpPr/>
          <p:nvPr/>
        </p:nvSpPr>
        <p:spPr>
          <a:xfrm>
            <a:off x="992163" y="2487312"/>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1</a:t>
            </a:r>
            <a:endParaRPr lang="zh-CN" altLang="en-US" dirty="0">
              <a:solidFill>
                <a:srgbClr val="C00000"/>
              </a:solidFill>
            </a:endParaRPr>
          </a:p>
        </p:txBody>
      </p:sp>
    </p:spTree>
    <p:extLst>
      <p:ext uri="{BB962C8B-B14F-4D97-AF65-F5344CB8AC3E}">
        <p14:creationId xmlns:p14="http://schemas.microsoft.com/office/powerpoint/2010/main" val="157536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grpSp>
        <p:nvGrpSpPr>
          <p:cNvPr id="4" name="组合 3"/>
          <p:cNvGrpSpPr/>
          <p:nvPr/>
        </p:nvGrpSpPr>
        <p:grpSpPr>
          <a:xfrm>
            <a:off x="404" y="1053462"/>
            <a:ext cx="11800059" cy="3888500"/>
            <a:chOff x="404" y="941164"/>
            <a:chExt cx="11800059" cy="3888500"/>
          </a:xfrm>
        </p:grpSpPr>
        <p:sp>
          <p:nvSpPr>
            <p:cNvPr id="11" name="矩形 10"/>
            <p:cNvSpPr/>
            <p:nvPr/>
          </p:nvSpPr>
          <p:spPr>
            <a:xfrm>
              <a:off x="389949" y="941164"/>
              <a:ext cx="11410514" cy="3888500"/>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由题给图示可知，通过螯合作用形成了</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个环，每个环中</a:t>
              </a:r>
              <a:r>
                <a:rPr lang="en-US" altLang="zh-CN" sz="2800" dirty="0">
                  <a:latin typeface="Times New Roman" panose="02020603050405020304" pitchFamily="18" charset="0"/>
                  <a:ea typeface="宋体" panose="02010600030101010101" pitchFamily="2" charset="-122"/>
                </a:rPr>
                <a:t>Cd</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均可与</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原子或</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原子形成配位键，即</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Cd</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与</a:t>
              </a: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原子形成</a:t>
              </a: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个配位键，与</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原子形成</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个配位键，因此</a:t>
              </a:r>
              <a:r>
                <a:rPr lang="en-US" altLang="zh-CN" sz="2800" dirty="0">
                  <a:latin typeface="Times New Roman" panose="02020603050405020304" pitchFamily="18" charset="0"/>
                  <a:ea typeface="宋体" panose="02010600030101010101" pitchFamily="2" charset="-122"/>
                </a:rPr>
                <a:t>1</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该配合物中通过螯合作用形成的配位键有</a:t>
              </a:r>
              <a:r>
                <a:rPr lang="en-US" altLang="zh-CN" sz="2800" dirty="0">
                  <a:latin typeface="Times New Roman" panose="02020603050405020304" pitchFamily="18" charset="0"/>
                  <a:ea typeface="宋体" panose="02010600030101010101" pitchFamily="2" charset="-122"/>
                </a:rPr>
                <a:t>6</a:t>
              </a:r>
              <a:r>
                <a:rPr lang="en-US" altLang="zh-CN" sz="2800" dirty="0">
                  <a:latin typeface="Times New Roman" panose="02020603050405020304" pitchFamily="18" charset="0"/>
                  <a:ea typeface="楷体" panose="02010609060101010101" pitchFamily="49" charset="-122"/>
                </a:rPr>
                <a:t> </a:t>
              </a:r>
              <a:r>
                <a:rPr lang="en-US" altLang="zh-CN" sz="2800" dirty="0" err="1">
                  <a:latin typeface="Times New Roman" panose="02020603050405020304" pitchFamily="18" charset="0"/>
                  <a:ea typeface="宋体" panose="02010600030101010101" pitchFamily="2" charset="-122"/>
                </a:rPr>
                <a:t>mol</a:t>
              </a:r>
              <a:r>
                <a:rPr lang="zh-CN" altLang="zh-CN" sz="2800" dirty="0">
                  <a:latin typeface="Times New Roman" panose="02020603050405020304" pitchFamily="18" charset="0"/>
                  <a:ea typeface="楷体" panose="02010609060101010101" pitchFamily="49" charset="-122"/>
                </a:rPr>
                <a:t>；由题给图示可知，该配合物中有</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种不同的</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原子，每个</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原子均形成</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个</a:t>
              </a:r>
              <a:r>
                <a:rPr lang="en-US" altLang="zh-CN" sz="2800" dirty="0">
                  <a:latin typeface="Times New Roman" panose="02020603050405020304" pitchFamily="18" charset="0"/>
                  <a:ea typeface="宋体" panose="02010600030101010101" pitchFamily="2" charset="-122"/>
                </a:rPr>
                <a:t>σ</a:t>
              </a:r>
              <a:r>
                <a:rPr lang="zh-CN" altLang="zh-CN" sz="2800" dirty="0">
                  <a:latin typeface="Times New Roman" panose="02020603050405020304" pitchFamily="18" charset="0"/>
                  <a:ea typeface="楷体" panose="02010609060101010101" pitchFamily="49" charset="-122"/>
                </a:rPr>
                <a:t>键，因此所有</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原子的杂化方式均为</a:t>
              </a:r>
              <a:r>
                <a:rPr lang="en-US" altLang="zh-CN" sz="2800" dirty="0">
                  <a:latin typeface="Times New Roman" panose="02020603050405020304" pitchFamily="18" charset="0"/>
                  <a:ea typeface="宋体" panose="02010600030101010101" pitchFamily="2" charset="-122"/>
                </a:rPr>
                <a:t>sp</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杂化，即杂化方式只有</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种。</a:t>
              </a:r>
              <a:endParaRPr lang="zh-CN" altLang="zh-CN" sz="1100" dirty="0">
                <a:effectLst/>
                <a:latin typeface="Times New Roman" panose="02020603050405020304" pitchFamily="18" charset="0"/>
                <a:ea typeface="宋体" panose="02010600030101010101" pitchFamily="2" charset="-122"/>
              </a:endParaRPr>
            </a:p>
          </p:txBody>
        </p:sp>
        <p:grpSp>
          <p:nvGrpSpPr>
            <p:cNvPr id="7" name="组合 6"/>
            <p:cNvGrpSpPr/>
            <p:nvPr/>
          </p:nvGrpSpPr>
          <p:grpSpPr>
            <a:xfrm>
              <a:off x="404" y="1188021"/>
              <a:ext cx="1190976" cy="319214"/>
              <a:chOff x="404" y="631222"/>
              <a:chExt cx="1190976" cy="319214"/>
            </a:xfrm>
          </p:grpSpPr>
          <p:cxnSp>
            <p:nvCxnSpPr>
              <p:cNvPr id="8" name="直接连接符 7">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278918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AEE293AD-7F39-55F6-B2E0-BADE7270E2EA}"/>
                  </a:ext>
                </a:extLst>
              </p:cNvPr>
              <p:cNvSpPr/>
              <p:nvPr/>
            </p:nvSpPr>
            <p:spPr>
              <a:xfrm>
                <a:off x="389949" y="693490"/>
                <a:ext cx="11410514" cy="2595839"/>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二</a:t>
                </a:r>
                <a:r>
                  <a:rPr lang="en-US" altLang="zh-CN" sz="28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复杂配合物中心原子化合价的判断</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4.</a:t>
                </a:r>
                <a:r>
                  <a:rPr lang="zh-CN" altLang="zh-CN" sz="2800" dirty="0">
                    <a:effectLst/>
                    <a:latin typeface="Times New Roman" panose="02020603050405020304" pitchFamily="18" charset="0"/>
                    <a:ea typeface="宋体" panose="02010600030101010101" pitchFamily="2" charset="-122"/>
                  </a:rPr>
                  <a:t>配合物</a:t>
                </a:r>
                <a14:m>
                  <m:oMath xmlns:m="http://schemas.openxmlformats.org/officeDocument/2006/math">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Co</m:t>
                        </m:r>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e>
                            </m:d>
                          </m:e>
                          <m:sub>
                            <m:r>
                              <a:rPr lang="en-US" altLang="zh-CN" sz="2800">
                                <a:effectLst/>
                                <a:latin typeface="Cambria Math" panose="02040503050406030204" pitchFamily="18" charset="0"/>
                                <a:ea typeface="宋体" panose="02010600030101010101" pitchFamily="2" charset="-122"/>
                              </a:rPr>
                              <m:t>5</m:t>
                            </m:r>
                          </m:sub>
                        </m:sSub>
                        <m:r>
                          <m:rPr>
                            <m:sty m:val="p"/>
                          </m:rPr>
                          <a:rPr lang="en-US" altLang="zh-CN" sz="2800">
                            <a:effectLst/>
                            <a:latin typeface="Cambria Math" panose="02040503050406030204" pitchFamily="18" charset="0"/>
                            <a:ea typeface="宋体" panose="02010600030101010101" pitchFamily="2" charset="-122"/>
                          </a:rPr>
                          <m:t>Cl</m:t>
                        </m:r>
                      </m:e>
                    </m:d>
                    <m:sSub>
                      <m:sSubPr>
                        <m:ctrlPr>
                          <a:rPr lang="zh-CN" altLang="zh-CN" sz="2800" i="1">
                            <a:effectLst/>
                            <a:latin typeface="Cambria Math" panose="02040503050406030204" pitchFamily="18" charset="0"/>
                            <a:ea typeface="Cambria Math" panose="02040503050406030204" pitchFamily="18" charset="0"/>
                          </a:rPr>
                        </m:ctrlPr>
                      </m:sSubPr>
                      <m:e>
                        <m:d>
                          <m:dPr>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O</m:t>
                                </m:r>
                              </m:e>
                              <m:sub>
                                <m:r>
                                  <a:rPr lang="en-US" altLang="zh-CN" sz="2800">
                                    <a:effectLst/>
                                    <a:latin typeface="Cambria Math" panose="02040503050406030204" pitchFamily="18" charset="0"/>
                                    <a:ea typeface="宋体" panose="02010600030101010101" pitchFamily="2" charset="-122"/>
                                  </a:rPr>
                                  <m:t>3</m:t>
                                </m:r>
                              </m:sub>
                            </m:sSub>
                          </m:e>
                        </m:d>
                      </m:e>
                      <m:sub>
                        <m:r>
                          <a:rPr lang="en-US" altLang="zh-CN" sz="2800">
                            <a:effectLst/>
                            <a:latin typeface="Cambria Math" panose="02040503050406030204" pitchFamily="18" charset="0"/>
                            <a:ea typeface="宋体" panose="02010600030101010101" pitchFamily="2" charset="-122"/>
                          </a:rPr>
                          <m:t>2</m:t>
                        </m:r>
                      </m:sub>
                    </m:sSub>
                  </m:oMath>
                </a14:m>
                <a:r>
                  <a:rPr lang="zh-CN" altLang="zh-CN" sz="2800" dirty="0">
                    <a:effectLst/>
                    <a:latin typeface="Times New Roman" panose="02020603050405020304" pitchFamily="18" charset="0"/>
                    <a:ea typeface="宋体" panose="02010600030101010101" pitchFamily="2" charset="-122"/>
                  </a:rPr>
                  <a:t>中，中心离子的化合价是</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A.+1	B.+2</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C.+3	D.</a:t>
                </a:r>
                <a:r>
                  <a:rPr lang="zh-CN" altLang="zh-CN" sz="2800" dirty="0">
                    <a:effectLst/>
                    <a:latin typeface="Times New Roman" panose="02020603050405020304" pitchFamily="18" charset="0"/>
                    <a:ea typeface="宋体" panose="02010600030101010101" pitchFamily="2" charset="-122"/>
                  </a:rPr>
                  <a:t>无法</a:t>
                </a:r>
                <a:r>
                  <a:rPr lang="zh-CN" altLang="zh-CN" sz="2800" dirty="0" smtClean="0">
                    <a:effectLst/>
                    <a:latin typeface="Times New Roman" panose="02020603050405020304" pitchFamily="18" charset="0"/>
                    <a:ea typeface="宋体" panose="02010600030101010101" pitchFamily="2" charset="-122"/>
                  </a:rPr>
                  <a:t>确定</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10" name="矩形 9">
                <a:extLst>
                  <a:ext uri="{FF2B5EF4-FFF2-40B4-BE49-F238E27FC236}">
                    <a16:creationId xmlns:a16="http://schemas.microsoft.com/office/drawing/2014/main" xmlns="" id="{AEE293AD-7F39-55F6-B2E0-BADE7270E2EA}"/>
                  </a:ext>
                </a:extLst>
              </p:cNvPr>
              <p:cNvSpPr>
                <a:spLocks noRot="1" noChangeAspect="1" noMove="1" noResize="1" noEditPoints="1" noAdjustHandles="1" noChangeArrowheads="1" noChangeShapeType="1" noTextEdit="1"/>
              </p:cNvSpPr>
              <p:nvPr/>
            </p:nvSpPr>
            <p:spPr>
              <a:xfrm>
                <a:off x="389949" y="693490"/>
                <a:ext cx="11410514" cy="2595839"/>
              </a:xfrm>
              <a:prstGeom prst="rect">
                <a:avLst/>
              </a:prstGeom>
              <a:blipFill rotWithShape="0">
                <a:blip r:embed="rId2"/>
                <a:stretch>
                  <a:fillRect l="-1122" b="-5869"/>
                </a:stretch>
              </a:blipFill>
            </p:spPr>
            <p:txBody>
              <a:bodyPr/>
              <a:lstStyle/>
              <a:p>
                <a:r>
                  <a:rPr lang="zh-CN" altLang="en-US">
                    <a:noFill/>
                  </a:rPr>
                  <a:t> </a:t>
                </a:r>
              </a:p>
            </p:txBody>
          </p:sp>
        </mc:Fallback>
      </mc:AlternateContent>
      <p:sp>
        <p:nvSpPr>
          <p:cNvPr id="13" name="TextBox 9"/>
          <p:cNvSpPr txBox="1"/>
          <p:nvPr/>
        </p:nvSpPr>
        <p:spPr>
          <a:xfrm>
            <a:off x="253033" y="2587752"/>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grpSp>
        <p:nvGrpSpPr>
          <p:cNvPr id="4" name="组合 3"/>
          <p:cNvGrpSpPr/>
          <p:nvPr/>
        </p:nvGrpSpPr>
        <p:grpSpPr>
          <a:xfrm>
            <a:off x="404" y="3454340"/>
            <a:ext cx="11800059" cy="1303177"/>
            <a:chOff x="404" y="941164"/>
            <a:chExt cx="11800059" cy="1303177"/>
          </a:xfrm>
        </p:grpSpPr>
        <p:sp>
          <p:nvSpPr>
            <p:cNvPr id="5" name="矩形 4"/>
            <p:cNvSpPr/>
            <p:nvPr/>
          </p:nvSpPr>
          <p:spPr>
            <a:xfrm>
              <a:off x="389949" y="941164"/>
              <a:ext cx="11410514" cy="1303177"/>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由化学式可知，硝酸根离子化合价为</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，氯离子化合价为</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，根据化合价代数和为零可知，中心离子的化合价是</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grpSp>
          <p:nvGrpSpPr>
            <p:cNvPr id="6" name="组合 5"/>
            <p:cNvGrpSpPr/>
            <p:nvPr/>
          </p:nvGrpSpPr>
          <p:grpSpPr>
            <a:xfrm>
              <a:off x="404" y="1188021"/>
              <a:ext cx="1190976" cy="319214"/>
              <a:chOff x="404" y="631222"/>
              <a:chExt cx="1190976" cy="319214"/>
            </a:xfrm>
          </p:grpSpPr>
          <p:cxnSp>
            <p:nvCxnSpPr>
              <p:cNvPr id="7" name="直接连接符 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任意多边形 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0615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7318"/>
            <a:ext cx="11410514" cy="656846"/>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rPr>
              <a:t>酞菁和钴酞菁的分子结构如图所示</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5" name="image183.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94906" y="736923"/>
            <a:ext cx="5400600" cy="2772943"/>
          </a:xfrm>
          <a:prstGeom prst="rect">
            <a:avLst/>
          </a:prstGeom>
          <a:noFill/>
          <a:ln>
            <a:noFill/>
          </a:ln>
        </p:spPr>
      </p:pic>
      <p:sp>
        <p:nvSpPr>
          <p:cNvPr id="6" name="矩形 5">
            <a:extLst>
              <a:ext uri="{FF2B5EF4-FFF2-40B4-BE49-F238E27FC236}">
                <a16:creationId xmlns:a16="http://schemas.microsoft.com/office/drawing/2014/main" xmlns="" id="{AEE293AD-7F39-55F6-B2E0-BADE7270E2EA}"/>
              </a:ext>
            </a:extLst>
          </p:cNvPr>
          <p:cNvSpPr/>
          <p:nvPr/>
        </p:nvSpPr>
        <p:spPr>
          <a:xfrm>
            <a:off x="389949" y="3429794"/>
            <a:ext cx="11410514" cy="3323987"/>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酞菁分子中所有原子共平面，其中</a:t>
            </a:r>
            <a:r>
              <a:rPr lang="en-US" altLang="zh-CN" sz="2800" dirty="0">
                <a:latin typeface="Times New Roman" panose="02020603050405020304" pitchFamily="18" charset="0"/>
                <a:ea typeface="宋体" panose="02010600030101010101" pitchFamily="2" charset="-122"/>
              </a:rPr>
              <a:t>p</a:t>
            </a:r>
            <a:r>
              <a:rPr lang="zh-CN" altLang="zh-CN" sz="2800" dirty="0">
                <a:latin typeface="Times New Roman" panose="02020603050405020304" pitchFamily="18" charset="0"/>
                <a:ea typeface="宋体" panose="02010600030101010101" pitchFamily="2" charset="-122"/>
              </a:rPr>
              <a:t>轨道能提供一对电子的</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宋体" panose="02010600030101010101" pitchFamily="2" charset="-122"/>
              </a:rPr>
              <a:t>原子</a:t>
            </a:r>
            <a:r>
              <a:rPr lang="zh-CN" altLang="zh-CN" sz="2800" dirty="0" smtClean="0">
                <a:latin typeface="Times New Roman" panose="02020603050405020304" pitchFamily="18" charset="0"/>
                <a:ea typeface="宋体" panose="02010600030101010101" pitchFamily="2" charset="-122"/>
              </a:rPr>
              <a:t>是</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u="sng"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填图中酞菁中</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宋体" panose="02010600030101010101" pitchFamily="2" charset="-122"/>
              </a:rPr>
              <a:t>原子的标号</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钴酞菁分子中，含有的化学键有</a:t>
            </a:r>
            <a:r>
              <a:rPr lang="zh-CN" altLang="zh-CN" sz="2800" u="sng"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填字母</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smtClean="0">
                <a:latin typeface="Times New Roman" panose="02020603050405020304" pitchFamily="18" charset="0"/>
                <a:ea typeface="宋体" panose="02010600030101010101" pitchFamily="2" charset="-122"/>
              </a:rPr>
              <a:t>离子键</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b</a:t>
            </a:r>
            <a:r>
              <a:rPr lang="en-US" altLang="zh-CN" sz="2800" dirty="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共价键</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c</a:t>
            </a:r>
            <a:r>
              <a:rPr lang="en-US" altLang="zh-CN" sz="2800" dirty="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氢键</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d</a:t>
            </a:r>
            <a:r>
              <a:rPr lang="en-US" altLang="zh-CN" sz="2800" dirty="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配位键</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e</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金属键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中心离子的配位数为</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，钴离子的化合价为</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4" name="矩形 3"/>
          <p:cNvSpPr/>
          <p:nvPr/>
        </p:nvSpPr>
        <p:spPr>
          <a:xfrm>
            <a:off x="541065" y="4130824"/>
            <a:ext cx="543739" cy="523220"/>
          </a:xfrm>
          <a:prstGeom prst="rect">
            <a:avLst/>
          </a:prstGeom>
        </p:spPr>
        <p:txBody>
          <a:bodyPr wrap="none">
            <a:spAutoFit/>
          </a:bodyPr>
          <a:lstStyle/>
          <a:p>
            <a:r>
              <a:rPr lang="en-US" altLang="zh-CN" sz="2800" dirty="0">
                <a:solidFill>
                  <a:srgbClr val="C00000"/>
                </a:solidFill>
                <a:latin typeface="宋体" panose="02010600030101010101" pitchFamily="2" charset="-122"/>
                <a:cs typeface="Times New Roman" panose="02020603050405020304" pitchFamily="18" charset="0"/>
              </a:rPr>
              <a:t>③</a:t>
            </a:r>
            <a:endParaRPr lang="zh-CN" altLang="en-US" dirty="0">
              <a:solidFill>
                <a:srgbClr val="C00000"/>
              </a:solidFill>
            </a:endParaRPr>
          </a:p>
        </p:txBody>
      </p:sp>
      <p:sp>
        <p:nvSpPr>
          <p:cNvPr id="8" name="矩形 7"/>
          <p:cNvSpPr/>
          <p:nvPr/>
        </p:nvSpPr>
        <p:spPr>
          <a:xfrm>
            <a:off x="5941665" y="4811127"/>
            <a:ext cx="543739"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宋体" panose="02010600030101010101" pitchFamily="2" charset="-122"/>
              </a:rPr>
              <a:t>bd</a:t>
            </a:r>
            <a:endParaRPr lang="zh-CN" altLang="en-US" dirty="0">
              <a:solidFill>
                <a:srgbClr val="C00000"/>
              </a:solidFill>
            </a:endParaRPr>
          </a:p>
        </p:txBody>
      </p:sp>
      <p:sp>
        <p:nvSpPr>
          <p:cNvPr id="11" name="矩形 10"/>
          <p:cNvSpPr/>
          <p:nvPr/>
        </p:nvSpPr>
        <p:spPr>
          <a:xfrm>
            <a:off x="3882008" y="6119694"/>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4</a:t>
            </a:r>
            <a:endParaRPr lang="zh-CN" altLang="en-US" dirty="0">
              <a:solidFill>
                <a:srgbClr val="C00000"/>
              </a:solidFill>
            </a:endParaRPr>
          </a:p>
        </p:txBody>
      </p:sp>
      <p:sp>
        <p:nvSpPr>
          <p:cNvPr id="14" name="矩形 13"/>
          <p:cNvSpPr/>
          <p:nvPr/>
        </p:nvSpPr>
        <p:spPr>
          <a:xfrm>
            <a:off x="7660332" y="6110169"/>
            <a:ext cx="56618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+2</a:t>
            </a:r>
            <a:endParaRPr lang="zh-CN" altLang="en-US" dirty="0">
              <a:solidFill>
                <a:srgbClr val="C00000"/>
              </a:solidFill>
            </a:endParaRPr>
          </a:p>
        </p:txBody>
      </p:sp>
    </p:spTree>
    <p:extLst>
      <p:ext uri="{BB962C8B-B14F-4D97-AF65-F5344CB8AC3E}">
        <p14:creationId xmlns:p14="http://schemas.microsoft.com/office/powerpoint/2010/main" val="48567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F5B3BB-025A-D2E5-67EB-8856211C13B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xmlns="" id="{AEE293AD-7F39-55F6-B2E0-BADE7270E2EA}"/>
              </a:ext>
            </a:extLst>
          </p:cNvPr>
          <p:cNvSpPr/>
          <p:nvPr/>
        </p:nvSpPr>
        <p:spPr>
          <a:xfrm>
            <a:off x="389949" y="540700"/>
            <a:ext cx="11410514" cy="1303177"/>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6.</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2023·</a:t>
            </a:r>
            <a:r>
              <a:rPr lang="zh-CN" altLang="zh-CN" sz="2800" dirty="0">
                <a:latin typeface="Times New Roman" panose="02020603050405020304" pitchFamily="18" charset="0"/>
                <a:ea typeface="楷体" panose="02010609060101010101" pitchFamily="49" charset="-122"/>
              </a:rPr>
              <a:t>湖南，</a:t>
            </a:r>
            <a:r>
              <a:rPr lang="en-US" altLang="zh-CN" sz="2800" dirty="0">
                <a:latin typeface="Times New Roman" panose="02020603050405020304" pitchFamily="18" charset="0"/>
                <a:ea typeface="宋体" panose="02010600030101010101" pitchFamily="2" charset="-122"/>
              </a:rPr>
              <a:t>14</a:t>
            </a:r>
            <a:r>
              <a:rPr lang="zh-CN" altLang="zh-CN" sz="2800" dirty="0">
                <a:latin typeface="Times New Roman" panose="02020603050405020304" pitchFamily="18" charset="0"/>
                <a:ea typeface="楷体" panose="02010609060101010101" pitchFamily="49" charset="-122"/>
              </a:rPr>
              <a:t>改编</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我国科学家合成的某</a:t>
            </a:r>
            <a:r>
              <a:rPr lang="en-US" altLang="zh-CN" sz="2800" dirty="0" err="1">
                <a:latin typeface="Times New Roman" panose="02020603050405020304" pitchFamily="18" charset="0"/>
                <a:ea typeface="宋体" panose="02010600030101010101" pitchFamily="2" charset="-122"/>
              </a:rPr>
              <a:t>Ru</a:t>
            </a:r>
            <a:r>
              <a:rPr lang="en-US"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Ⅱ</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催化剂</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用</a:t>
            </a:r>
            <a:r>
              <a:rPr lang="en-US" altLang="zh-CN" sz="2800" dirty="0">
                <a:latin typeface="Times New Roman" panose="02020603050405020304" pitchFamily="18" charset="0"/>
                <a:ea typeface="宋体" panose="02010600030101010101" pitchFamily="2" charset="-122"/>
              </a:rPr>
              <a:t>[L-</a:t>
            </a:r>
            <a:r>
              <a:rPr lang="en-US" altLang="zh-CN" sz="2800" dirty="0" err="1">
                <a:latin typeface="Times New Roman" panose="02020603050405020304" pitchFamily="18" charset="0"/>
                <a:ea typeface="宋体" panose="02010600030101010101" pitchFamily="2" charset="-122"/>
              </a:rPr>
              <a:t>Ru</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表示</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能高效电催化氧化</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合成</a:t>
            </a:r>
            <a:r>
              <a:rPr lang="en-US" altLang="zh-CN" sz="2800" dirty="0">
                <a:latin typeface="Times New Roman" panose="02020603050405020304" pitchFamily="18" charset="0"/>
                <a:ea typeface="宋体" panose="02010600030101010101" pitchFamily="2" charset="-122"/>
              </a:rPr>
              <a:t>N</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，其反应机理如图所示。</a:t>
            </a:r>
            <a:endParaRPr lang="zh-CN" altLang="zh-CN" sz="1100" dirty="0">
              <a:effectLst/>
              <a:latin typeface="Times New Roman" panose="02020603050405020304" pitchFamily="18" charset="0"/>
              <a:ea typeface="宋体" panose="02010600030101010101" pitchFamily="2" charset="-122"/>
            </a:endParaRPr>
          </a:p>
        </p:txBody>
      </p:sp>
      <p:pic>
        <p:nvPicPr>
          <p:cNvPr id="4" name="image184.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7652" y="1980860"/>
            <a:ext cx="4715109" cy="2969483"/>
          </a:xfrm>
          <a:prstGeom prst="rect">
            <a:avLst/>
          </a:prstGeom>
          <a:noFill/>
          <a:ln>
            <a:noFill/>
          </a:ln>
        </p:spPr>
      </p:pic>
      <p:sp>
        <p:nvSpPr>
          <p:cNvPr id="5" name="矩形 4">
            <a:extLst>
              <a:ext uri="{FF2B5EF4-FFF2-40B4-BE49-F238E27FC236}">
                <a16:creationId xmlns:a16="http://schemas.microsoft.com/office/drawing/2014/main" xmlns="" id="{AEE293AD-7F39-55F6-B2E0-BADE7270E2EA}"/>
              </a:ext>
            </a:extLst>
          </p:cNvPr>
          <p:cNvSpPr/>
          <p:nvPr/>
        </p:nvSpPr>
        <p:spPr>
          <a:xfrm>
            <a:off x="389949" y="5005196"/>
            <a:ext cx="11410514" cy="656846"/>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M</a:t>
            </a:r>
            <a:r>
              <a:rPr lang="zh-CN" altLang="zh-CN" sz="2800" dirty="0">
                <a:latin typeface="Times New Roman" panose="02020603050405020304" pitchFamily="18" charset="0"/>
                <a:ea typeface="宋体" panose="02010600030101010101" pitchFamily="2" charset="-122"/>
              </a:rPr>
              <a:t>中</a:t>
            </a:r>
            <a:r>
              <a:rPr lang="en-US" altLang="zh-CN" sz="2800" dirty="0" err="1">
                <a:latin typeface="Times New Roman" panose="02020603050405020304" pitchFamily="18" charset="0"/>
                <a:ea typeface="宋体" panose="02010600030101010101" pitchFamily="2" charset="-122"/>
              </a:rPr>
              <a:t>Ru</a:t>
            </a:r>
            <a:r>
              <a:rPr lang="zh-CN" altLang="zh-CN" sz="2800" dirty="0">
                <a:latin typeface="Times New Roman" panose="02020603050405020304" pitchFamily="18" charset="0"/>
                <a:ea typeface="宋体" panose="02010600030101010101" pitchFamily="2" charset="-122"/>
              </a:rPr>
              <a:t>的化合价为</a:t>
            </a:r>
            <a:r>
              <a:rPr lang="zh-CN" altLang="zh-CN" sz="2800" u="sng" dirty="0">
                <a:latin typeface="Times New Roman" panose="02020603050405020304" pitchFamily="18" charset="0"/>
                <a:ea typeface="宋体" panose="02010600030101010101" pitchFamily="2" charset="-122"/>
              </a:rPr>
              <a:t>　</a:t>
            </a:r>
            <a:r>
              <a:rPr lang="zh-CN" altLang="en-US" sz="2800" u="sng" dirty="0" smtClean="0">
                <a:latin typeface="Times New Roman" panose="02020603050405020304" pitchFamily="18" charset="0"/>
                <a:ea typeface="宋体" panose="02010600030101010101" pitchFamily="2" charset="-122"/>
              </a:rPr>
              <a:t>　</a:t>
            </a:r>
            <a:r>
              <a:rPr lang="zh-CN" altLang="zh-CN" sz="2800" u="sng"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3531851" y="5110998"/>
            <a:ext cx="56618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+2</a:t>
            </a:r>
            <a:endParaRPr lang="zh-CN" altLang="en-US" dirty="0">
              <a:solidFill>
                <a:srgbClr val="C00000"/>
              </a:solidFill>
            </a:endParaRPr>
          </a:p>
        </p:txBody>
      </p:sp>
    </p:spTree>
    <p:extLst>
      <p:ext uri="{BB962C8B-B14F-4D97-AF65-F5344CB8AC3E}">
        <p14:creationId xmlns:p14="http://schemas.microsoft.com/office/powerpoint/2010/main" val="148932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9" name="矩形 38"/>
              <p:cNvSpPr/>
              <p:nvPr/>
            </p:nvSpPr>
            <p:spPr>
              <a:xfrm>
                <a:off x="389949" y="45418"/>
                <a:ext cx="5993289" cy="400105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7.</a:t>
                </a:r>
                <a:r>
                  <a:rPr lang="zh-CN" altLang="zh-CN" sz="2800" dirty="0">
                    <a:effectLst/>
                    <a:latin typeface="Times New Roman" panose="02020603050405020304" pitchFamily="18" charset="0"/>
                    <a:ea typeface="宋体" panose="02010600030101010101" pitchFamily="2" charset="-122"/>
                  </a:rPr>
                  <a:t>配位化学的应用十分广泛，在经济、生产、生活等方面都有重要作用。甲醇和</a:t>
                </a:r>
                <a:r>
                  <a:rPr lang="en-US" altLang="zh-CN" sz="2800" dirty="0">
                    <a:effectLst/>
                    <a:latin typeface="Times New Roman" panose="02020603050405020304" pitchFamily="18" charset="0"/>
                    <a:ea typeface="宋体" panose="02010600030101010101" pitchFamily="2" charset="-122"/>
                  </a:rPr>
                  <a:t>CO</a:t>
                </a:r>
                <a:r>
                  <a:rPr lang="zh-CN" altLang="zh-CN" sz="2800" dirty="0">
                    <a:effectLst/>
                    <a:latin typeface="Times New Roman" panose="02020603050405020304" pitchFamily="18" charset="0"/>
                    <a:ea typeface="宋体" panose="02010600030101010101" pitchFamily="2" charset="-122"/>
                  </a:rPr>
                  <a:t>合成乙酸时，使用铑羰基化合物</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Rh</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CO</m:t>
                            </m:r>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I</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i="1">
                            <a:effectLst/>
                            <a:latin typeface="Cambria Math" panose="02040503050406030204" pitchFamily="18" charset="0"/>
                            <a:ea typeface="宋体" panose="02010600030101010101" pitchFamily="2" charset="-122"/>
                          </a:rPr>
                          <m:t>−</m:t>
                        </m:r>
                      </m:sup>
                    </m:sSup>
                  </m:oMath>
                </a14:m>
                <a:r>
                  <a:rPr lang="zh-CN" altLang="zh-CN" sz="2800" dirty="0">
                    <a:effectLst/>
                    <a:latin typeface="Times New Roman" panose="02020603050405020304" pitchFamily="18" charset="0"/>
                    <a:ea typeface="宋体" panose="02010600030101010101" pitchFamily="2" charset="-122"/>
                  </a:rPr>
                  <a:t>作为催化剂，使得原本需要高压下才能进行的反应在低压下也能进行。其催化机理如图</a:t>
                </a:r>
                <a:r>
                  <a:rPr lang="zh-CN" altLang="zh-CN" sz="2800" dirty="0" smtClean="0">
                    <a:effectLst/>
                    <a:latin typeface="Times New Roman" panose="02020603050405020304" pitchFamily="18" charset="0"/>
                    <a:ea typeface="宋体" panose="02010600030101010101" pitchFamily="2" charset="-122"/>
                  </a:rPr>
                  <a:t>：</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39" name="矩形 38"/>
              <p:cNvSpPr>
                <a:spLocks noRot="1" noChangeAspect="1" noMove="1" noResize="1" noEditPoints="1" noAdjustHandles="1" noChangeArrowheads="1" noChangeShapeType="1" noTextEdit="1"/>
              </p:cNvSpPr>
              <p:nvPr/>
            </p:nvSpPr>
            <p:spPr>
              <a:xfrm>
                <a:off x="389949" y="45418"/>
                <a:ext cx="5993289" cy="4001055"/>
              </a:xfrm>
              <a:prstGeom prst="rect">
                <a:avLst/>
              </a:prstGeom>
              <a:blipFill rotWithShape="0">
                <a:blip r:embed="rId2"/>
                <a:stretch>
                  <a:fillRect l="-1628" r="-7325" b="-457"/>
                </a:stretch>
              </a:blipFill>
            </p:spPr>
            <p:txBody>
              <a:bodyPr/>
              <a:lstStyle/>
              <a:p>
                <a:r>
                  <a:rPr lang="zh-CN" altLang="en-US">
                    <a:noFill/>
                  </a:rPr>
                  <a:t> </a:t>
                </a:r>
              </a:p>
            </p:txBody>
          </p:sp>
        </mc:Fallback>
      </mc:AlternateContent>
      <p:pic>
        <p:nvPicPr>
          <p:cNvPr id="5" name="image185.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78" y="405458"/>
            <a:ext cx="5314431" cy="2592288"/>
          </a:xfrm>
          <a:prstGeom prst="rect">
            <a:avLst/>
          </a:prstGeom>
          <a:noFill/>
          <a:ln>
            <a:noFill/>
          </a:ln>
        </p:spPr>
      </p:pic>
      <p:sp>
        <p:nvSpPr>
          <p:cNvPr id="6" name="矩形 5"/>
          <p:cNvSpPr/>
          <p:nvPr/>
        </p:nvSpPr>
        <p:spPr>
          <a:xfrm>
            <a:off x="389949" y="4005858"/>
            <a:ext cx="11410514"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根据</a:t>
            </a:r>
            <a:r>
              <a:rPr lang="en-US" altLang="zh-CN" sz="2800" dirty="0">
                <a:latin typeface="Times New Roman" panose="02020603050405020304" pitchFamily="18" charset="0"/>
                <a:ea typeface="宋体" panose="02010600030101010101" pitchFamily="2" charset="-122"/>
              </a:rPr>
              <a:t>Rh</a:t>
            </a:r>
            <a:r>
              <a:rPr lang="zh-CN" altLang="zh-CN" sz="2800" dirty="0">
                <a:latin typeface="Times New Roman" panose="02020603050405020304" pitchFamily="18" charset="0"/>
                <a:ea typeface="宋体" panose="02010600030101010101" pitchFamily="2" charset="-122"/>
              </a:rPr>
              <a:t>的化合价可将</a:t>
            </a:r>
            <a:r>
              <a:rPr lang="en-US" altLang="zh-CN" sz="2800" dirty="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Ⅱ</a:t>
            </a:r>
            <a:r>
              <a:rPr lang="zh-CN"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Ⅲ</a:t>
            </a:r>
            <a:r>
              <a:rPr lang="zh-CN"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Ⅳ</a:t>
            </a:r>
            <a:r>
              <a:rPr lang="zh-CN"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Ⅴ</a:t>
            </a:r>
            <a:r>
              <a:rPr lang="zh-CN" altLang="zh-CN" sz="2800" dirty="0">
                <a:latin typeface="Times New Roman" panose="02020603050405020304" pitchFamily="18" charset="0"/>
                <a:ea typeface="宋体" panose="02010600030101010101" pitchFamily="2" charset="-122"/>
              </a:rPr>
              <a:t>分为</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zh-CN" altLang="zh-CN" sz="2800" dirty="0">
                <a:latin typeface="Times New Roman" panose="02020603050405020304" pitchFamily="18" charset="0"/>
                <a:ea typeface="宋体" panose="02010600030101010101" pitchFamily="2" charset="-122"/>
              </a:rPr>
              <a:t>化合价</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，包含</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②</a:t>
            </a:r>
            <a:r>
              <a:rPr lang="zh-CN" altLang="zh-CN" sz="2800" dirty="0">
                <a:latin typeface="Times New Roman" panose="02020603050405020304" pitchFamily="18" charset="0"/>
                <a:ea typeface="宋体" panose="02010600030101010101" pitchFamily="2" charset="-122"/>
              </a:rPr>
              <a:t>化合价</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，包含</a:t>
            </a:r>
            <a:r>
              <a:rPr lang="zh-CN" altLang="zh-CN" sz="2800" u="sng" dirty="0">
                <a:latin typeface="Times New Roman" panose="02020603050405020304" pitchFamily="18" charset="0"/>
                <a:ea typeface="宋体" panose="02010600030101010101" pitchFamily="2" charset="-122"/>
              </a:rPr>
              <a:t>　　　</a:t>
            </a:r>
            <a:r>
              <a:rPr lang="zh-CN" altLang="en-US" sz="2800" u="sng" dirty="0" smtClean="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有几种化合价填几类，可不填满，也可增加</a:t>
            </a:r>
            <a:r>
              <a:rPr lang="en-US" altLang="zh-CN" sz="2800" dirty="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3" name="矩形 2"/>
          <p:cNvSpPr/>
          <p:nvPr/>
        </p:nvSpPr>
        <p:spPr>
          <a:xfrm>
            <a:off x="2197249" y="4778133"/>
            <a:ext cx="56618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+1</a:t>
            </a:r>
            <a:endParaRPr lang="zh-CN" altLang="en-US" dirty="0"/>
          </a:p>
        </p:txBody>
      </p:sp>
      <p:sp>
        <p:nvSpPr>
          <p:cNvPr id="9" name="矩形 8"/>
          <p:cNvSpPr/>
          <p:nvPr/>
        </p:nvSpPr>
        <p:spPr>
          <a:xfrm>
            <a:off x="4327435" y="4766206"/>
            <a:ext cx="543739" cy="523220"/>
          </a:xfrm>
          <a:prstGeom prst="rect">
            <a:avLst/>
          </a:prstGeom>
        </p:spPr>
        <p:txBody>
          <a:bodyPr wrap="none">
            <a:spAutoFit/>
          </a:bodyPr>
          <a:lstStyle/>
          <a:p>
            <a:r>
              <a:rPr lang="en-US" altLang="zh-CN" sz="2800" dirty="0">
                <a:solidFill>
                  <a:srgbClr val="C00000"/>
                </a:solidFill>
                <a:latin typeface="宋体" panose="02010600030101010101" pitchFamily="2" charset="-122"/>
                <a:cs typeface="Times New Roman" panose="02020603050405020304" pitchFamily="18" charset="0"/>
              </a:rPr>
              <a:t>Ⅰ</a:t>
            </a:r>
            <a:endParaRPr lang="zh-CN" altLang="en-US" dirty="0"/>
          </a:p>
        </p:txBody>
      </p:sp>
      <p:sp>
        <p:nvSpPr>
          <p:cNvPr id="11" name="矩形 10"/>
          <p:cNvSpPr/>
          <p:nvPr/>
        </p:nvSpPr>
        <p:spPr>
          <a:xfrm>
            <a:off x="2197248" y="5417443"/>
            <a:ext cx="56618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+3</a:t>
            </a:r>
            <a:endParaRPr lang="zh-CN" altLang="en-US" dirty="0"/>
          </a:p>
        </p:txBody>
      </p:sp>
      <p:sp>
        <p:nvSpPr>
          <p:cNvPr id="13" name="矩形 12"/>
          <p:cNvSpPr/>
          <p:nvPr/>
        </p:nvSpPr>
        <p:spPr>
          <a:xfrm>
            <a:off x="4136161" y="5379229"/>
            <a:ext cx="2698175" cy="523220"/>
          </a:xfrm>
          <a:prstGeom prst="rect">
            <a:avLst/>
          </a:prstGeom>
        </p:spPr>
        <p:txBody>
          <a:bodyPr wrap="none">
            <a:spAutoFit/>
          </a:bodyPr>
          <a:lstStyle/>
          <a:p>
            <a:r>
              <a:rPr lang="en-US" altLang="zh-CN" sz="2800" dirty="0">
                <a:solidFill>
                  <a:srgbClr val="C00000"/>
                </a:solidFill>
                <a:latin typeface="宋体" panose="02010600030101010101" pitchFamily="2" charset="-122"/>
                <a:cs typeface="Times New Roman" panose="02020603050405020304" pitchFamily="18" charset="0"/>
              </a:rPr>
              <a:t>Ⅱ</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宋体" panose="02010600030101010101" pitchFamily="2" charset="-122"/>
                <a:cs typeface="Times New Roman" panose="02020603050405020304" pitchFamily="18" charset="0"/>
              </a:rPr>
              <a:t>Ⅲ</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宋体" panose="02010600030101010101" pitchFamily="2" charset="-122"/>
                <a:cs typeface="Times New Roman" panose="02020603050405020304" pitchFamily="18" charset="0"/>
              </a:rPr>
              <a:t>Ⅳ</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宋体" panose="02010600030101010101" pitchFamily="2" charset="-122"/>
                <a:cs typeface="Times New Roman" panose="02020603050405020304" pitchFamily="18" charset="0"/>
              </a:rPr>
              <a:t>Ⅴ</a:t>
            </a:r>
            <a:endParaRPr lang="zh-CN" altLang="en-US" dirty="0"/>
          </a:p>
        </p:txBody>
      </p:sp>
    </p:spTree>
    <p:extLst>
      <p:ext uri="{BB962C8B-B14F-4D97-AF65-F5344CB8AC3E}">
        <p14:creationId xmlns:p14="http://schemas.microsoft.com/office/powerpoint/2010/main" val="412765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1" grpId="0"/>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404" y="1262521"/>
            <a:ext cx="11800802" cy="1303177"/>
            <a:chOff x="404" y="756216"/>
            <a:chExt cx="11800802" cy="1303177"/>
          </a:xfrm>
        </p:grpSpPr>
        <p:sp>
          <p:nvSpPr>
            <p:cNvPr id="15" name="矩形 14"/>
            <p:cNvSpPr/>
            <p:nvPr/>
          </p:nvSpPr>
          <p:spPr>
            <a:xfrm>
              <a:off x="389206" y="756216"/>
              <a:ext cx="11412000" cy="1303177"/>
            </a:xfrm>
            <a:prstGeom prst="rect">
              <a:avLst/>
            </a:prstGeom>
          </p:spPr>
          <p:txBody>
            <a:bodyPr>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由</a:t>
              </a:r>
              <a:r>
                <a:rPr lang="zh-CN" altLang="zh-CN" sz="2800" dirty="0">
                  <a:latin typeface="Times New Roman" panose="02020603050405020304" pitchFamily="18" charset="0"/>
                  <a:ea typeface="楷体" panose="02010609060101010101" pitchFamily="49" charset="-122"/>
                </a:rPr>
                <a:t>图示可知，</a:t>
              </a:r>
              <a:r>
                <a:rPr lang="en-US" altLang="zh-CN" sz="2800" dirty="0">
                  <a:latin typeface="Times New Roman" panose="02020603050405020304" pitchFamily="18" charset="0"/>
                  <a:ea typeface="宋体" panose="02010600030101010101" pitchFamily="2" charset="-122"/>
                </a:rPr>
                <a:t>CO</a:t>
              </a:r>
              <a:r>
                <a:rPr lang="zh-CN" altLang="zh-CN" sz="2800" dirty="0">
                  <a:latin typeface="Times New Roman" panose="02020603050405020304" pitchFamily="18" charset="0"/>
                  <a:ea typeface="楷体" panose="02010609060101010101" pitchFamily="49" charset="-122"/>
                </a:rPr>
                <a:t>可以认为化合价为</a:t>
              </a:r>
              <a:r>
                <a:rPr lang="en-US" altLang="zh-CN" sz="2800" dirty="0">
                  <a:latin typeface="Times New Roman" panose="02020603050405020304" pitchFamily="18" charset="0"/>
                  <a:ea typeface="宋体" panose="02010600030101010101" pitchFamily="2" charset="-122"/>
                </a:rPr>
                <a:t>0</a:t>
              </a:r>
              <a:r>
                <a:rPr lang="zh-CN" altLang="zh-CN" sz="2800" dirty="0">
                  <a:latin typeface="Times New Roman" panose="02020603050405020304" pitchFamily="18" charset="0"/>
                  <a:ea typeface="楷体" panose="02010609060101010101" pitchFamily="49" charset="-122"/>
                </a:rPr>
                <a:t>，根据正、负化合价代数和为</a:t>
              </a:r>
              <a:r>
                <a:rPr lang="en-US" altLang="zh-CN" sz="2800" dirty="0">
                  <a:latin typeface="Times New Roman" panose="02020603050405020304" pitchFamily="18" charset="0"/>
                  <a:ea typeface="宋体" panose="02010600030101010101" pitchFamily="2" charset="-122"/>
                </a:rPr>
                <a:t>0</a:t>
              </a:r>
              <a:r>
                <a:rPr lang="zh-CN" altLang="zh-CN" sz="2800" dirty="0">
                  <a:latin typeface="Times New Roman" panose="02020603050405020304" pitchFamily="18" charset="0"/>
                  <a:ea typeface="楷体" panose="02010609060101010101" pitchFamily="49" charset="-122"/>
                </a:rPr>
                <a:t>可知，</a:t>
              </a:r>
              <a:r>
                <a:rPr lang="en-US" altLang="zh-CN" sz="2800" dirty="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楷体" panose="02010609060101010101" pitchFamily="49" charset="-122"/>
                </a:rPr>
                <a:t>中</a:t>
              </a:r>
              <a:r>
                <a:rPr lang="en-US" altLang="zh-CN" sz="2800" dirty="0">
                  <a:latin typeface="Times New Roman" panose="02020603050405020304" pitchFamily="18" charset="0"/>
                  <a:ea typeface="宋体" panose="02010600030101010101" pitchFamily="2" charset="-122"/>
                </a:rPr>
                <a:t>Rh</a:t>
              </a:r>
              <a:r>
                <a:rPr lang="zh-CN" altLang="zh-CN" sz="2800" dirty="0">
                  <a:latin typeface="Times New Roman" panose="02020603050405020304" pitchFamily="18" charset="0"/>
                  <a:ea typeface="楷体" panose="02010609060101010101" pitchFamily="49" charset="-122"/>
                </a:rPr>
                <a:t>化合价为</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a:t>
              </a:r>
              <a:r>
                <a:rPr lang="en-US" altLang="zh-CN" sz="2800" dirty="0">
                  <a:latin typeface="宋体" panose="02010600030101010101" pitchFamily="2" charset="-122"/>
                  <a:ea typeface="宋体" panose="02010600030101010101" pitchFamily="2" charset="-122"/>
                </a:rPr>
                <a:t>Ⅱ</a:t>
              </a:r>
              <a:r>
                <a:rPr lang="zh-CN" altLang="zh-CN" sz="2800" dirty="0">
                  <a:latin typeface="Times New Roman" panose="02020603050405020304" pitchFamily="18" charset="0"/>
                  <a:ea typeface="楷体" panose="02010609060101010101" pitchFamily="49" charset="-122"/>
                </a:rPr>
                <a:t>、</a:t>
              </a:r>
              <a:r>
                <a:rPr lang="en-US" altLang="zh-CN" sz="2800" dirty="0">
                  <a:latin typeface="宋体" panose="02010600030101010101" pitchFamily="2" charset="-122"/>
                  <a:ea typeface="宋体" panose="02010600030101010101" pitchFamily="2" charset="-122"/>
                </a:rPr>
                <a:t>Ⅲ</a:t>
              </a:r>
              <a:r>
                <a:rPr lang="zh-CN" altLang="zh-CN" sz="2800" dirty="0">
                  <a:latin typeface="Times New Roman" panose="02020603050405020304" pitchFamily="18" charset="0"/>
                  <a:ea typeface="楷体" panose="02010609060101010101" pitchFamily="49" charset="-122"/>
                </a:rPr>
                <a:t>、</a:t>
              </a:r>
              <a:r>
                <a:rPr lang="en-US" altLang="zh-CN" sz="2800" dirty="0">
                  <a:latin typeface="宋体" panose="02010600030101010101" pitchFamily="2" charset="-122"/>
                  <a:ea typeface="宋体" panose="02010600030101010101" pitchFamily="2" charset="-122"/>
                </a:rPr>
                <a:t>Ⅳ</a:t>
              </a:r>
              <a:r>
                <a:rPr lang="zh-CN" altLang="zh-CN" sz="2800" dirty="0">
                  <a:latin typeface="Times New Roman" panose="02020603050405020304" pitchFamily="18" charset="0"/>
                  <a:ea typeface="楷体" panose="02010609060101010101" pitchFamily="49" charset="-122"/>
                </a:rPr>
                <a:t>、</a:t>
              </a:r>
              <a:r>
                <a:rPr lang="en-US" altLang="zh-CN" sz="2800" dirty="0">
                  <a:latin typeface="宋体" panose="02010600030101010101" pitchFamily="2" charset="-122"/>
                  <a:ea typeface="宋体" panose="02010600030101010101" pitchFamily="2" charset="-122"/>
                </a:rPr>
                <a:t>Ⅴ</a:t>
              </a:r>
              <a:r>
                <a:rPr lang="zh-CN" altLang="zh-CN" sz="2800" dirty="0">
                  <a:latin typeface="Times New Roman" panose="02020603050405020304" pitchFamily="18" charset="0"/>
                  <a:ea typeface="楷体" panose="02010609060101010101" pitchFamily="49" charset="-122"/>
                </a:rPr>
                <a:t>中</a:t>
              </a:r>
              <a:r>
                <a:rPr lang="en-US" altLang="zh-CN" sz="2800" dirty="0">
                  <a:latin typeface="Times New Roman" panose="02020603050405020304" pitchFamily="18" charset="0"/>
                  <a:ea typeface="宋体" panose="02010600030101010101" pitchFamily="2" charset="-122"/>
                </a:rPr>
                <a:t>Rh</a:t>
              </a:r>
              <a:r>
                <a:rPr lang="zh-CN" altLang="zh-CN" sz="2800" dirty="0">
                  <a:latin typeface="Times New Roman" panose="02020603050405020304" pitchFamily="18" charset="0"/>
                  <a:ea typeface="楷体" panose="02010609060101010101" pitchFamily="49" charset="-122"/>
                </a:rPr>
                <a:t>化合价均为</a:t>
              </a: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p:grpSp>
          <p:nvGrpSpPr>
            <p:cNvPr id="16" name="组合 15"/>
            <p:cNvGrpSpPr/>
            <p:nvPr/>
          </p:nvGrpSpPr>
          <p:grpSpPr>
            <a:xfrm>
              <a:off x="404" y="1003298"/>
              <a:ext cx="1190976" cy="319214"/>
              <a:chOff x="404" y="631222"/>
              <a:chExt cx="1190976" cy="319214"/>
            </a:xfrm>
          </p:grpSpPr>
          <p:cxnSp>
            <p:nvCxnSpPr>
              <p:cNvPr id="17" name="直接连接符 1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任意多边形 1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224974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85.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37991" y="189434"/>
            <a:ext cx="5314431" cy="2592288"/>
          </a:xfrm>
          <a:prstGeom prst="rect">
            <a:avLst/>
          </a:prstGeom>
          <a:noFill/>
          <a:ln>
            <a:noFill/>
          </a:ln>
        </p:spPr>
      </p:pic>
      <p:sp>
        <p:nvSpPr>
          <p:cNvPr id="6" name="矩形 5"/>
          <p:cNvSpPr/>
          <p:nvPr/>
        </p:nvSpPr>
        <p:spPr>
          <a:xfrm>
            <a:off x="389949" y="2709714"/>
            <a:ext cx="11410514"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di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上述机理中某一步反应为氧化加成反应，该步反应的方程式</a:t>
            </a:r>
            <a:r>
              <a:rPr lang="zh-CN" altLang="zh-CN" sz="2800" dirty="0" smtClean="0">
                <a:latin typeface="Times New Roman" panose="02020603050405020304" pitchFamily="18" charset="0"/>
                <a:ea typeface="宋体" panose="02010600030101010101" pitchFamily="2" charset="-122"/>
              </a:rPr>
              <a:t>为</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u="sng"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u="sng" dirty="0">
                <a:latin typeface="Times New Roman" panose="02020603050405020304" pitchFamily="18" charset="0"/>
                <a:ea typeface="宋体" panose="02010600030101010101" pitchFamily="2" charset="-122"/>
              </a:rPr>
              <a:t>　　</a:t>
            </a:r>
            <a:r>
              <a:rPr lang="zh-CN" altLang="en-US" sz="2800" u="sng" dirty="0" smtClean="0">
                <a:latin typeface="Times New Roman" panose="02020603050405020304" pitchFamily="18" charset="0"/>
                <a:ea typeface="宋体" panose="02010600030101010101" pitchFamily="2" charset="-122"/>
              </a:rPr>
              <a:t>　　　　　　　　　</a:t>
            </a:r>
            <a:r>
              <a:rPr lang="zh-CN" altLang="zh-CN" sz="2800" u="sng"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7" name="image186.jpeg"/>
          <p:cNvPicPr/>
          <p:nvPr/>
        </p:nvPicPr>
        <p:blipFill>
          <a:blip r:embed="rId3"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5461" y="3295303"/>
            <a:ext cx="3962435" cy="1259255"/>
          </a:xfrm>
          <a:prstGeom prst="rect">
            <a:avLst/>
          </a:prstGeom>
          <a:noFill/>
          <a:ln>
            <a:noFill/>
          </a:ln>
        </p:spPr>
      </p:pic>
      <p:grpSp>
        <p:nvGrpSpPr>
          <p:cNvPr id="8" name="组合 7"/>
          <p:cNvGrpSpPr/>
          <p:nvPr/>
        </p:nvGrpSpPr>
        <p:grpSpPr>
          <a:xfrm>
            <a:off x="404" y="4725938"/>
            <a:ext cx="11800802" cy="1961006"/>
            <a:chOff x="404" y="676700"/>
            <a:chExt cx="11800802" cy="1961006"/>
          </a:xfrm>
        </p:grpSpPr>
        <p:grpSp>
          <p:nvGrpSpPr>
            <p:cNvPr id="9" name="组合 8"/>
            <p:cNvGrpSpPr/>
            <p:nvPr/>
          </p:nvGrpSpPr>
          <p:grpSpPr>
            <a:xfrm>
              <a:off x="404" y="676700"/>
              <a:ext cx="11800802" cy="1731243"/>
              <a:chOff x="404" y="756216"/>
              <a:chExt cx="11800802" cy="1731243"/>
            </a:xfrm>
          </p:grpSpPr>
          <p:sp>
            <p:nvSpPr>
              <p:cNvPr id="11" name="矩形 10"/>
              <p:cNvSpPr/>
              <p:nvPr/>
            </p:nvSpPr>
            <p:spPr>
              <a:xfrm>
                <a:off x="389206" y="756216"/>
                <a:ext cx="11412000" cy="1731243"/>
              </a:xfrm>
              <a:prstGeom prst="rect">
                <a:avLst/>
              </a:prstGeom>
            </p:spPr>
            <p:txBody>
              <a:bodyPr>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由</a:t>
                </a:r>
                <a:r>
                  <a:rPr lang="zh-CN" altLang="zh-CN" sz="2800" dirty="0">
                    <a:latin typeface="Times New Roman" panose="02020603050405020304" pitchFamily="18" charset="0"/>
                    <a:ea typeface="楷体" panose="02010609060101010101" pitchFamily="49" charset="-122"/>
                  </a:rPr>
                  <a:t>图示可知，上述机理中</a:t>
                </a:r>
                <a:r>
                  <a:rPr lang="en-US" altLang="zh-CN" sz="2800" dirty="0">
                    <a:latin typeface="宋体" panose="02010600030101010101" pitchFamily="2" charset="-122"/>
                    <a:ea typeface="宋体" panose="02010600030101010101" pitchFamily="2" charset="-122"/>
                  </a:rPr>
                  <a:t>Ⅰ</a:t>
                </a:r>
                <a:r>
                  <a:rPr lang="zh-CN" altLang="zh-CN" sz="2800" dirty="0">
                    <a:latin typeface="Times New Roman" panose="02020603050405020304" pitchFamily="18" charset="0"/>
                    <a:ea typeface="楷体" panose="02010609060101010101" pitchFamily="49" charset="-122"/>
                  </a:rPr>
                  <a:t>到</a:t>
                </a:r>
                <a:r>
                  <a:rPr lang="en-US" altLang="zh-CN" sz="2800" dirty="0">
                    <a:latin typeface="宋体" panose="02010600030101010101" pitchFamily="2" charset="-122"/>
                    <a:ea typeface="宋体" panose="02010600030101010101" pitchFamily="2" charset="-122"/>
                  </a:rPr>
                  <a:t>Ⅱ</a:t>
                </a:r>
                <a:r>
                  <a:rPr lang="zh-CN" altLang="zh-CN" sz="2800" dirty="0">
                    <a:latin typeface="Times New Roman" panose="02020603050405020304" pitchFamily="18" charset="0"/>
                    <a:ea typeface="楷体" panose="02010609060101010101" pitchFamily="49" charset="-122"/>
                  </a:rPr>
                  <a:t>的反应中</a:t>
                </a:r>
                <a:r>
                  <a:rPr lang="en-US" altLang="zh-CN" sz="2800" dirty="0">
                    <a:latin typeface="Times New Roman" panose="02020603050405020304" pitchFamily="18" charset="0"/>
                    <a:ea typeface="宋体" panose="02010600030101010101" pitchFamily="2" charset="-122"/>
                  </a:rPr>
                  <a:t>Rh</a:t>
                </a:r>
                <a:r>
                  <a:rPr lang="zh-CN" altLang="zh-CN" sz="2800" dirty="0">
                    <a:latin typeface="Times New Roman" panose="02020603050405020304" pitchFamily="18" charset="0"/>
                    <a:ea typeface="楷体" panose="02010609060101010101" pitchFamily="49" charset="-122"/>
                  </a:rPr>
                  <a:t>化合价由</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变成</a:t>
                </a:r>
                <a:r>
                  <a:rPr lang="en-US" altLang="zh-CN" sz="2800" dirty="0">
                    <a:latin typeface="Times New Roman" panose="02020603050405020304" pitchFamily="18" charset="0"/>
                    <a:ea typeface="宋体" panose="02010600030101010101" pitchFamily="2" charset="-122"/>
                  </a:rPr>
                  <a:t>+3</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endParaRPr lang="en-US" altLang="zh-CN" sz="1500" dirty="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故</a:t>
                </a:r>
                <a:r>
                  <a:rPr lang="zh-CN" altLang="zh-CN" sz="2800" dirty="0">
                    <a:latin typeface="Times New Roman" panose="02020603050405020304" pitchFamily="18" charset="0"/>
                    <a:ea typeface="楷体" panose="02010609060101010101" pitchFamily="49" charset="-122"/>
                  </a:rPr>
                  <a:t>氧化加成反应的方程式为</a:t>
                </a:r>
                <a:r>
                  <a:rPr lang="zh-CN" altLang="zh-CN" sz="2800" dirty="0">
                    <a:latin typeface="Times New Roman" panose="02020603050405020304" pitchFamily="18" charset="0"/>
                    <a:ea typeface="宋体" panose="02010600030101010101" pitchFamily="2" charset="-122"/>
                  </a:rPr>
                  <a:t> </a:t>
                </a:r>
                <a:r>
                  <a:rPr lang="zh-CN" altLang="en-US" sz="2800" dirty="0" smtClean="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12" name="组合 11"/>
              <p:cNvGrpSpPr/>
              <p:nvPr/>
            </p:nvGrpSpPr>
            <p:grpSpPr>
              <a:xfrm>
                <a:off x="404" y="1003298"/>
                <a:ext cx="1190976" cy="319214"/>
                <a:chOff x="404" y="631222"/>
                <a:chExt cx="1190976" cy="319214"/>
              </a:xfrm>
            </p:grpSpPr>
            <p:cxnSp>
              <p:nvCxnSpPr>
                <p:cNvPr id="13" name="直接连接符 12">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任意多边形 13"/>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0" name="image187.jpe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98479" y="1448319"/>
              <a:ext cx="3742585" cy="1189387"/>
            </a:xfrm>
            <a:prstGeom prst="rect">
              <a:avLst/>
            </a:prstGeom>
            <a:noFill/>
            <a:ln>
              <a:noFill/>
            </a:ln>
          </p:spPr>
        </p:pic>
      </p:grpSp>
    </p:spTree>
    <p:extLst>
      <p:ext uri="{BB962C8B-B14F-4D97-AF65-F5344CB8AC3E}">
        <p14:creationId xmlns:p14="http://schemas.microsoft.com/office/powerpoint/2010/main" val="428702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49" y="387673"/>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tabLst>
                <a:tab pos="2790825" algn="l"/>
                <a:tab pos="4231005" algn="l"/>
              </a:tabLst>
            </a:pP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二</a:t>
            </a:r>
            <a:r>
              <a:rPr lang="en-US"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800" b="1" dirty="0">
                <a:solidFill>
                  <a:srgbClr val="004BFF"/>
                </a:solidFill>
                <a:latin typeface="Times New Roman" panose="02020603050405020304" pitchFamily="18" charset="0"/>
                <a:ea typeface="宋体" panose="02010600030101010101" pitchFamily="2" charset="-122"/>
                <a:cs typeface="Times New Roman" panose="02020603050405020304" pitchFamily="18" charset="0"/>
              </a:rPr>
              <a:t>超分子</a:t>
            </a: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超分子的定义和主要特征</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spc="-80" dirty="0">
                <a:latin typeface="Times New Roman" panose="02020603050405020304" pitchFamily="18" charset="0"/>
                <a:ea typeface="宋体" panose="02010600030101010101" pitchFamily="2" charset="-122"/>
              </a:rPr>
              <a:t>(1)</a:t>
            </a:r>
            <a:r>
              <a:rPr lang="zh-CN" altLang="zh-CN" sz="2800" spc="-80" dirty="0">
                <a:latin typeface="Times New Roman" panose="02020603050405020304" pitchFamily="18" charset="0"/>
                <a:ea typeface="宋体" panose="02010600030101010101" pitchFamily="2" charset="-122"/>
              </a:rPr>
              <a:t>定义：由两种或两种以上的分子通过分子间相互作用形成的分子聚集体。</a:t>
            </a:r>
            <a:endParaRPr lang="zh-CN" altLang="zh-CN" sz="1100" spc="-8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主要特征：分子识别；自组装。</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例如：冠醚与碱金属离子的聚集体可以看成是一类超分子</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4" name="image188.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38509" y="3772049"/>
            <a:ext cx="6313394" cy="1745977"/>
          </a:xfrm>
          <a:prstGeom prst="rect">
            <a:avLst/>
          </a:prstGeom>
          <a:noFill/>
          <a:ln>
            <a:noFill/>
          </a:ln>
        </p:spPr>
      </p:pic>
    </p:spTree>
    <p:extLst>
      <p:ext uri="{BB962C8B-B14F-4D97-AF65-F5344CB8AC3E}">
        <p14:creationId xmlns:p14="http://schemas.microsoft.com/office/powerpoint/2010/main" val="1049144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9" name="矩形 38"/>
              <p:cNvSpPr/>
              <p:nvPr/>
            </p:nvSpPr>
            <p:spPr>
              <a:xfrm>
                <a:off x="389949" y="697409"/>
                <a:ext cx="11410514" cy="262657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宋体" panose="02010600030101010101" pitchFamily="2" charset="-122"/>
                  </a:rPr>
                  <a:t>应用</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KMnO</a:t>
                </a:r>
                <a:r>
                  <a:rPr lang="en-US" altLang="zh-CN" sz="2800" baseline="-25000" dirty="0">
                    <a:effectLst/>
                    <a:latin typeface="Times New Roman" panose="02020603050405020304" pitchFamily="18" charset="0"/>
                    <a:ea typeface="宋体" panose="02010600030101010101" pitchFamily="2" charset="-122"/>
                  </a:rPr>
                  <a:t>4</a:t>
                </a:r>
                <a:r>
                  <a:rPr lang="zh-CN" altLang="zh-CN" sz="2800" dirty="0">
                    <a:effectLst/>
                    <a:latin typeface="Times New Roman" panose="02020603050405020304" pitchFamily="18" charset="0"/>
                    <a:ea typeface="宋体" panose="02010600030101010101" pitchFamily="2" charset="-122"/>
                  </a:rPr>
                  <a:t>溶液对烯烃的氧化效果差，在烯烃中溶入冠醚时，冠醚通过与</a:t>
                </a:r>
                <a:r>
                  <a:rPr lang="en-US" altLang="zh-CN" sz="2800" dirty="0">
                    <a:effectLst/>
                    <a:latin typeface="Times New Roman" panose="02020603050405020304" pitchFamily="18" charset="0"/>
                    <a:ea typeface="宋体" panose="02010600030101010101" pitchFamily="2" charset="-122"/>
                  </a:rPr>
                  <a:t>K</a:t>
                </a:r>
                <a:r>
                  <a:rPr lang="en-US" altLang="zh-CN" sz="2800" baseline="300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结合而将</a:t>
                </a:r>
                <a:r>
                  <a:rPr lang="en-US" altLang="zh-CN" sz="2800" dirty="0" err="1">
                    <a:effectLst/>
                    <a:latin typeface="Times New Roman" panose="02020603050405020304" pitchFamily="18" charset="0"/>
                    <a:ea typeface="宋体" panose="02010600030101010101" pitchFamily="2" charset="-122"/>
                  </a:rPr>
                  <a:t>Mn</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O</m:t>
                        </m:r>
                      </m:e>
                      <m:sub>
                        <m:r>
                          <a:rPr lang="en-US" altLang="zh-CN" sz="2800">
                            <a:effectLst/>
                            <a:latin typeface="Cambria Math" panose="02040503050406030204" pitchFamily="18" charset="0"/>
                            <a:ea typeface="宋体" panose="02010600030101010101" pitchFamily="2" charset="-122"/>
                          </a:rPr>
                          <m:t>4</m:t>
                        </m:r>
                      </m:sub>
                      <m:sup>
                        <m:r>
                          <a:rPr lang="en-US" altLang="zh-CN" sz="2800" i="1">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宋体" panose="02010600030101010101" pitchFamily="2" charset="-122"/>
                  </a:rPr>
                  <a:t>带入烯烃；冠醚不与</a:t>
                </a:r>
                <a:r>
                  <a:rPr lang="en-US" altLang="zh-CN" sz="2800" dirty="0" err="1">
                    <a:effectLst/>
                    <a:latin typeface="Times New Roman" panose="02020603050405020304" pitchFamily="18" charset="0"/>
                    <a:ea typeface="宋体" panose="02010600030101010101" pitchFamily="2" charset="-122"/>
                  </a:rPr>
                  <a:t>Mn</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O</m:t>
                        </m:r>
                      </m:e>
                      <m:sub>
                        <m:r>
                          <a:rPr lang="en-US" altLang="zh-CN" sz="2800">
                            <a:effectLst/>
                            <a:latin typeface="Cambria Math" panose="02040503050406030204" pitchFamily="18" charset="0"/>
                            <a:ea typeface="宋体" panose="02010600030101010101" pitchFamily="2" charset="-122"/>
                          </a:rPr>
                          <m:t>4</m:t>
                        </m:r>
                      </m:sub>
                      <m:sup>
                        <m:r>
                          <a:rPr lang="en-US" altLang="zh-CN" sz="2800" i="1">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宋体" panose="02010600030101010101" pitchFamily="2" charset="-122"/>
                  </a:rPr>
                  <a:t>结合，使游离或裸露的</a:t>
                </a:r>
                <a:r>
                  <a:rPr lang="en-US" altLang="zh-CN" sz="2800" dirty="0" err="1">
                    <a:effectLst/>
                    <a:latin typeface="Times New Roman" panose="02020603050405020304" pitchFamily="18" charset="0"/>
                    <a:ea typeface="宋体" panose="02010600030101010101" pitchFamily="2" charset="-122"/>
                  </a:rPr>
                  <a:t>Mn</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O</m:t>
                        </m:r>
                      </m:e>
                      <m:sub>
                        <m:r>
                          <a:rPr lang="en-US" altLang="zh-CN" sz="2800">
                            <a:effectLst/>
                            <a:latin typeface="Cambria Math" panose="02040503050406030204" pitchFamily="18" charset="0"/>
                            <a:ea typeface="宋体" panose="02010600030101010101" pitchFamily="2" charset="-122"/>
                          </a:rPr>
                          <m:t>4</m:t>
                        </m:r>
                      </m:sub>
                      <m:sup>
                        <m:r>
                          <a:rPr lang="en-US" altLang="zh-CN" sz="2800" i="1">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宋体" panose="02010600030101010101" pitchFamily="2" charset="-122"/>
                  </a:rPr>
                  <a:t>反应活性很高，从而使氧化反应能够迅速发生</a:t>
                </a:r>
                <a:r>
                  <a:rPr lang="zh-CN" altLang="zh-CN" sz="2800" dirty="0" smtClean="0">
                    <a:effectLst/>
                    <a:latin typeface="Times New Roman" panose="02020603050405020304" pitchFamily="18" charset="0"/>
                    <a:ea typeface="宋体" panose="02010600030101010101" pitchFamily="2" charset="-122"/>
                  </a:rPr>
                  <a:t>。</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39" name="矩形 38"/>
              <p:cNvSpPr>
                <a:spLocks noRot="1" noChangeAspect="1" noMove="1" noResize="1" noEditPoints="1" noAdjustHandles="1" noChangeArrowheads="1" noChangeShapeType="1" noTextEdit="1"/>
              </p:cNvSpPr>
              <p:nvPr/>
            </p:nvSpPr>
            <p:spPr>
              <a:xfrm>
                <a:off x="389949" y="697409"/>
                <a:ext cx="11410514" cy="2626576"/>
              </a:xfrm>
              <a:prstGeom prst="rect">
                <a:avLst/>
              </a:prstGeom>
              <a:blipFill rotWithShape="0">
                <a:blip r:embed="rId2"/>
                <a:stretch>
                  <a:fillRect l="-855" r="-214" b="-4408"/>
                </a:stretch>
              </a:blipFill>
            </p:spPr>
            <p:txBody>
              <a:bodyPr/>
              <a:lstStyle/>
              <a:p>
                <a:r>
                  <a:rPr lang="zh-CN" altLang="en-US">
                    <a:noFill/>
                  </a:rPr>
                  <a:t> </a:t>
                </a:r>
              </a:p>
            </p:txBody>
          </p:sp>
        </mc:Fallback>
      </mc:AlternateContent>
      <p:pic>
        <p:nvPicPr>
          <p:cNvPr id="3" name="image189.jpe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74563" y="3394675"/>
            <a:ext cx="7841287" cy="1403271"/>
          </a:xfrm>
          <a:prstGeom prst="rect">
            <a:avLst/>
          </a:prstGeom>
          <a:noFill/>
          <a:ln>
            <a:noFill/>
          </a:ln>
        </p:spPr>
      </p:pic>
    </p:spTree>
    <p:extLst>
      <p:ext uri="{BB962C8B-B14F-4D97-AF65-F5344CB8AC3E}">
        <p14:creationId xmlns:p14="http://schemas.microsoft.com/office/powerpoint/2010/main" val="187627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706766"/>
            <a:ext cx="11412000" cy="461664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键的极性对化学性质的影响</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键的极性对羧酸酸性大小的影响实质是通过改变羧基中羟基</a:t>
            </a:r>
            <a:r>
              <a:rPr lang="zh-CN" altLang="zh-CN" sz="2800" dirty="0" smtClean="0">
                <a:latin typeface="Times New Roman" panose="02020603050405020304" pitchFamily="18" charset="0"/>
                <a:ea typeface="宋体" panose="02010600030101010101" pitchFamily="2" charset="-122"/>
              </a:rPr>
              <a:t>的</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而</a:t>
            </a:r>
            <a:r>
              <a:rPr lang="zh-CN" altLang="zh-CN" sz="2800" dirty="0">
                <a:latin typeface="Times New Roman" panose="02020603050405020304" pitchFamily="18" charset="0"/>
                <a:ea typeface="宋体" panose="02010600030101010101" pitchFamily="2" charset="-122"/>
              </a:rPr>
              <a:t>实现的，羧基中羟基的极性越大，</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_____________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则羧酸的酸性</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与羧基相邻的共价键的极性越大，羧基中羟基的极性</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则羧酸的酸性</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烷基是推电子基团，</a:t>
            </a:r>
            <a:r>
              <a:rPr lang="zh-CN" altLang="zh-CN" sz="2800" dirty="0" smtClean="0">
                <a:latin typeface="Times New Roman" panose="02020603050405020304" pitchFamily="18" charset="0"/>
                <a:ea typeface="宋体" panose="02010600030101010101" pitchFamily="2" charset="-122"/>
              </a:rPr>
              <a:t>从而</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羟基</a:t>
            </a:r>
            <a:r>
              <a:rPr lang="zh-CN" altLang="zh-CN" sz="2800" dirty="0">
                <a:latin typeface="Times New Roman" panose="02020603050405020304" pitchFamily="18" charset="0"/>
                <a:ea typeface="宋体" panose="02010600030101010101" pitchFamily="2" charset="-122"/>
              </a:rPr>
              <a:t>的极性，导致羧酸的</a:t>
            </a:r>
            <a:r>
              <a:rPr lang="zh-CN" altLang="zh-CN" sz="2800" dirty="0" smtClean="0">
                <a:latin typeface="Times New Roman" panose="02020603050405020304" pitchFamily="18" charset="0"/>
                <a:ea typeface="宋体" panose="02010600030101010101" pitchFamily="2" charset="-122"/>
              </a:rPr>
              <a:t>酸性</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一般地，烷基越长，推电子效应</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羧酸的酸性</a:t>
            </a:r>
            <a:r>
              <a:rPr lang="zh-CN" altLang="zh-CN" sz="2800" dirty="0" smtClean="0">
                <a:latin typeface="Times New Roman" panose="02020603050405020304" pitchFamily="18" charset="0"/>
                <a:ea typeface="宋体" panose="02010600030101010101" pitchFamily="2" charset="-122"/>
              </a:rPr>
              <a:t>越</a:t>
            </a:r>
            <a:r>
              <a:rPr lang="en-US" altLang="zh-CN" sz="2800" dirty="0" smtClean="0">
                <a:latin typeface="Times New Roman" panose="02020603050405020304" pitchFamily="18" charset="0"/>
                <a:ea typeface="宋体" panose="02010600030101010101" pitchFamily="2" charset="-122"/>
              </a:rPr>
              <a:t>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2" name="矩形 1"/>
          <p:cNvSpPr/>
          <p:nvPr/>
        </p:nvSpPr>
        <p:spPr>
          <a:xfrm>
            <a:off x="10099079" y="1457003"/>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极性</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4" name="矩形 3"/>
          <p:cNvSpPr/>
          <p:nvPr/>
        </p:nvSpPr>
        <p:spPr>
          <a:xfrm>
            <a:off x="5799545" y="2105075"/>
            <a:ext cx="2374368"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容易电离出</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30000" dirty="0">
                <a:solidFill>
                  <a:srgbClr val="C00000"/>
                </a:solidFill>
                <a:latin typeface="Times New Roman" panose="02020603050405020304" pitchFamily="18" charset="0"/>
                <a:ea typeface="宋体" panose="02010600030101010101" pitchFamily="2" charset="-122"/>
              </a:rPr>
              <a:t>+</a:t>
            </a:r>
            <a:endParaRPr lang="zh-CN" altLang="en-US" dirty="0">
              <a:solidFill>
                <a:srgbClr val="C00000"/>
              </a:solidFill>
            </a:endParaRPr>
          </a:p>
        </p:txBody>
      </p:sp>
      <p:sp>
        <p:nvSpPr>
          <p:cNvPr id="5" name="矩形 4"/>
          <p:cNvSpPr/>
          <p:nvPr/>
        </p:nvSpPr>
        <p:spPr>
          <a:xfrm>
            <a:off x="11082808" y="2105075"/>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强</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6" name="矩形 5"/>
          <p:cNvSpPr/>
          <p:nvPr/>
        </p:nvSpPr>
        <p:spPr>
          <a:xfrm>
            <a:off x="9623598" y="2730460"/>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大</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7" name="矩形 6"/>
          <p:cNvSpPr/>
          <p:nvPr/>
        </p:nvSpPr>
        <p:spPr>
          <a:xfrm>
            <a:off x="1956842" y="3367311"/>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强</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9" name="矩形 8"/>
          <p:cNvSpPr/>
          <p:nvPr/>
        </p:nvSpPr>
        <p:spPr>
          <a:xfrm>
            <a:off x="4861545" y="4007554"/>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减小</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10" name="矩形 9"/>
          <p:cNvSpPr/>
          <p:nvPr/>
        </p:nvSpPr>
        <p:spPr>
          <a:xfrm>
            <a:off x="10478878" y="4007554"/>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减弱</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11" name="矩形 10"/>
          <p:cNvSpPr/>
          <p:nvPr/>
        </p:nvSpPr>
        <p:spPr>
          <a:xfrm>
            <a:off x="5970240" y="4663455"/>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大</a:t>
            </a:r>
            <a:endParaRPr lang="zh-CN" altLang="en-US" sz="2800" dirty="0">
              <a:solidFill>
                <a:srgbClr val="C00000"/>
              </a:solidFill>
              <a:latin typeface="Times New Roman" panose="02020603050405020304" pitchFamily="18" charset="0"/>
              <a:ea typeface="宋体" panose="02010600030101010101" pitchFamily="2" charset="-122"/>
            </a:endParaRPr>
          </a:p>
        </p:txBody>
      </p:sp>
      <p:sp>
        <p:nvSpPr>
          <p:cNvPr id="12" name="矩形 11"/>
          <p:cNvSpPr/>
          <p:nvPr/>
        </p:nvSpPr>
        <p:spPr>
          <a:xfrm>
            <a:off x="9361253" y="4668441"/>
            <a:ext cx="543739"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rPr>
              <a:t>弱</a:t>
            </a:r>
            <a:endParaRPr lang="zh-CN" altLang="en-US" sz="2800" dirty="0">
              <a:solidFill>
                <a:srgbClr val="C00000"/>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92631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9" grpId="0"/>
      <p:bldP spid="10" grpId="0"/>
      <p:bldP spid="11"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49" y="953503"/>
            <a:ext cx="11410514" cy="3272907"/>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8.</a:t>
            </a:r>
            <a:r>
              <a:rPr lang="zh-CN" altLang="zh-CN" sz="2800" dirty="0">
                <a:latin typeface="Times New Roman" panose="02020603050405020304" pitchFamily="18" charset="0"/>
                <a:ea typeface="宋体" panose="02010600030101010101" pitchFamily="2" charset="-122"/>
              </a:rPr>
              <a:t>下列不属于超分子的结构是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A.DNA</a:t>
            </a:r>
            <a:r>
              <a:rPr lang="zh-CN" altLang="zh-CN" sz="2800" dirty="0">
                <a:latin typeface="Times New Roman" panose="02020603050405020304" pitchFamily="18" charset="0"/>
                <a:ea typeface="宋体" panose="02010600030101010101" pitchFamily="2" charset="-122"/>
              </a:rPr>
              <a:t>双螺旋结构</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冠醚</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烷基磺酸钠在水中聚集形成的胶束</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D.C</a:t>
            </a:r>
            <a:r>
              <a:rPr lang="en-US" altLang="zh-CN" sz="2800" baseline="-25000" dirty="0">
                <a:latin typeface="Times New Roman" panose="02020603050405020304" pitchFamily="18" charset="0"/>
                <a:ea typeface="宋体" panose="02010600030101010101" pitchFamily="2" charset="-122"/>
              </a:rPr>
              <a:t>60</a:t>
            </a:r>
            <a:r>
              <a:rPr lang="zh-CN" altLang="zh-CN" sz="2800" dirty="0">
                <a:latin typeface="Times New Roman" panose="02020603050405020304" pitchFamily="18" charset="0"/>
                <a:ea typeface="宋体" panose="02010600030101010101" pitchFamily="2" charset="-122"/>
              </a:rPr>
              <a:t>和杯酚形成的复合物</a:t>
            </a:r>
            <a:endParaRPr lang="zh-CN" altLang="zh-CN" sz="1100" dirty="0">
              <a:effectLst/>
              <a:latin typeface="Times New Roman" panose="02020603050405020304" pitchFamily="18" charset="0"/>
              <a:ea typeface="宋体" panose="02010600030101010101" pitchFamily="2" charset="-122"/>
            </a:endParaRPr>
          </a:p>
        </p:txBody>
      </p:sp>
      <p:sp>
        <p:nvSpPr>
          <p:cNvPr id="8" name="TextBox 9"/>
          <p:cNvSpPr txBox="1"/>
          <p:nvPr/>
        </p:nvSpPr>
        <p:spPr>
          <a:xfrm>
            <a:off x="251119" y="2253088"/>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grpSp>
        <p:nvGrpSpPr>
          <p:cNvPr id="4" name="组合 3"/>
          <p:cNvGrpSpPr/>
          <p:nvPr/>
        </p:nvGrpSpPr>
        <p:grpSpPr>
          <a:xfrm>
            <a:off x="-9194" y="477466"/>
            <a:ext cx="1600587" cy="400110"/>
            <a:chOff x="-9194" y="437396"/>
            <a:chExt cx="1600587" cy="400110"/>
          </a:xfrm>
        </p:grpSpPr>
        <p:sp>
          <p:nvSpPr>
            <p:cNvPr id="5" name="shape39">
              <a:extLst>
                <a:ext uri="{FF2B5EF4-FFF2-40B4-BE49-F238E27FC236}">
                  <a16:creationId xmlns="" xmlns:a16="http://schemas.microsoft.com/office/drawing/2014/main" id="{753C4D28-2B83-FD6A-ED66-4EA1E3937622}"/>
                </a:ext>
              </a:extLst>
            </p:cNvPr>
            <p:cNvSpPr/>
            <p:nvPr/>
          </p:nvSpPr>
          <p:spPr>
            <a:xfrm>
              <a:off x="-9194" y="516888"/>
              <a:ext cx="389999" cy="248253"/>
            </a:xfrm>
            <a:prstGeom prst="rect">
              <a:avLst/>
            </a:prstGeom>
            <a:solidFill>
              <a:srgbClr val="00B0F0"/>
            </a:solidFill>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6" name="shape40">
              <a:extLst>
                <a:ext uri="{FF2B5EF4-FFF2-40B4-BE49-F238E27FC236}">
                  <a16:creationId xmlns="" xmlns:a16="http://schemas.microsoft.com/office/drawing/2014/main" id="{25661F7D-D015-0D7B-D10A-687524CEE420}"/>
                </a:ext>
              </a:extLst>
            </p:cNvPr>
            <p:cNvSpPr/>
            <p:nvPr/>
          </p:nvSpPr>
          <p:spPr>
            <a:xfrm>
              <a:off x="198620" y="554612"/>
              <a:ext cx="55537" cy="160947"/>
            </a:xfrm>
            <a:prstGeom prst="rect">
              <a:avLst/>
            </a:prstGeom>
            <a:solidFill>
              <a:schemeClr val="lt1">
                <a:lumMod val="100000"/>
              </a:schemeClr>
            </a:solidFill>
            <a:ln w="12700" cap="rnd">
              <a:noFill/>
            </a:ln>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7" name="矩形 6"/>
            <p:cNvSpPr/>
            <p:nvPr/>
          </p:nvSpPr>
          <p:spPr>
            <a:xfrm>
              <a:off x="380805" y="437396"/>
              <a:ext cx="1210588" cy="400110"/>
            </a:xfrm>
            <a:prstGeom prst="rect">
              <a:avLst/>
            </a:prstGeom>
          </p:spPr>
          <p:txBody>
            <a:bodyPr wrap="non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对点训练</a:t>
              </a:r>
            </a:p>
          </p:txBody>
        </p:sp>
      </p:grpSp>
      <p:grpSp>
        <p:nvGrpSpPr>
          <p:cNvPr id="9" name="组合 8"/>
          <p:cNvGrpSpPr/>
          <p:nvPr/>
        </p:nvGrpSpPr>
        <p:grpSpPr>
          <a:xfrm>
            <a:off x="404" y="4277047"/>
            <a:ext cx="11800802" cy="1384995"/>
            <a:chOff x="404" y="756216"/>
            <a:chExt cx="11800802" cy="1384995"/>
          </a:xfrm>
        </p:grpSpPr>
        <p:sp>
          <p:nvSpPr>
            <p:cNvPr id="10" name="矩形 9"/>
            <p:cNvSpPr/>
            <p:nvPr/>
          </p:nvSpPr>
          <p:spPr>
            <a:xfrm>
              <a:off x="389206" y="756216"/>
              <a:ext cx="11412000" cy="1384995"/>
            </a:xfrm>
            <a:prstGeom prst="rect">
              <a:avLst/>
            </a:prstGeom>
          </p:spPr>
          <p:txBody>
            <a:bodyPr>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超分子是由两种或两种以上的分子通过分子间相互作用形成的分子聚集体。冠醚与碱金属阳离子形成超分子，但冠醚本身不是超分子</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11" name="组合 10"/>
            <p:cNvGrpSpPr/>
            <p:nvPr/>
          </p:nvGrpSpPr>
          <p:grpSpPr>
            <a:xfrm>
              <a:off x="404" y="1003298"/>
              <a:ext cx="1190976" cy="319214"/>
              <a:chOff x="404" y="631222"/>
              <a:chExt cx="1190976" cy="319214"/>
            </a:xfrm>
          </p:grpSpPr>
          <p:cxnSp>
            <p:nvCxnSpPr>
              <p:cNvPr id="12" name="直接连接符 11">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任意多边形 12"/>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298891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49" y="974522"/>
            <a:ext cx="11410514" cy="5801548"/>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9.</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2025·</a:t>
            </a:r>
            <a:r>
              <a:rPr lang="zh-CN" altLang="zh-CN" sz="2800" dirty="0">
                <a:latin typeface="Times New Roman" panose="02020603050405020304" pitchFamily="18" charset="0"/>
                <a:ea typeface="楷体" panose="02010609060101010101" pitchFamily="49" charset="-122"/>
              </a:rPr>
              <a:t>江苏，</a:t>
            </a:r>
            <a:r>
              <a:rPr lang="en-US" altLang="zh-CN" sz="28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在溶有</a:t>
            </a:r>
            <a:r>
              <a:rPr lang="en-US" altLang="zh-CN" sz="2800" dirty="0">
                <a:latin typeface="Times New Roman" panose="02020603050405020304" pitchFamily="18" charset="0"/>
                <a:ea typeface="宋体" panose="02010600030101010101" pitchFamily="2" charset="-122"/>
              </a:rPr>
              <a:t>15-</a:t>
            </a:r>
            <a:r>
              <a:rPr lang="zh-CN" altLang="zh-CN" sz="2800" dirty="0">
                <a:latin typeface="Times New Roman" panose="02020603050405020304" pitchFamily="18" charset="0"/>
                <a:ea typeface="宋体" panose="02010600030101010101" pitchFamily="2" charset="-122"/>
              </a:rPr>
              <a:t>冠</a:t>
            </a:r>
            <a:r>
              <a:rPr lang="en-US" altLang="zh-CN" sz="2800" dirty="0">
                <a:latin typeface="Times New Roman" panose="02020603050405020304" pitchFamily="18" charset="0"/>
                <a:ea typeface="宋体" panose="02010600030101010101" pitchFamily="2" charset="-122"/>
              </a:rPr>
              <a:t>-5</a:t>
            </a:r>
            <a:r>
              <a:rPr lang="en-US" altLang="zh-CN" sz="2800" dirty="0" smtClean="0">
                <a:latin typeface="Times New Roman" panose="02020603050405020304" pitchFamily="18" charset="0"/>
                <a:ea typeface="宋体" panose="02010600030101010101" pitchFamily="2" charset="-122"/>
              </a:rPr>
              <a:t>(</a:t>
            </a: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的有机溶剂中，苄氯</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　</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a:t>
            </a:r>
            <a:r>
              <a:rPr lang="zh-CN" altLang="zh-CN" sz="2800" dirty="0" smtClean="0">
                <a:latin typeface="Times New Roman" panose="02020603050405020304" pitchFamily="18" charset="0"/>
                <a:ea typeface="宋体" panose="02010600030101010101" pitchFamily="2" charset="-122"/>
              </a:rPr>
              <a:t>与</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40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err="1" smtClean="0">
                <a:latin typeface="Times New Roman" panose="02020603050405020304" pitchFamily="18" charset="0"/>
                <a:ea typeface="宋体" panose="02010600030101010101" pitchFamily="2" charset="-122"/>
              </a:rPr>
              <a:t>NaF</a:t>
            </a:r>
            <a:r>
              <a:rPr lang="zh-CN" altLang="zh-CN" sz="2800" dirty="0">
                <a:latin typeface="Times New Roman" panose="02020603050405020304" pitchFamily="18" charset="0"/>
                <a:ea typeface="宋体" panose="02010600030101010101" pitchFamily="2" charset="-122"/>
              </a:rPr>
              <a:t>发生反应：</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10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宋体" panose="02010600030101010101" pitchFamily="2" charset="-122"/>
              </a:rPr>
              <a:t>下列</a:t>
            </a:r>
            <a:r>
              <a:rPr lang="zh-CN" altLang="zh-CN" sz="2800" dirty="0">
                <a:latin typeface="Times New Roman" panose="02020603050405020304" pitchFamily="18" charset="0"/>
                <a:ea typeface="宋体" panose="02010600030101010101" pitchFamily="2" charset="-122"/>
              </a:rPr>
              <a:t>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苄氯是非极性分子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电负性：</a:t>
            </a:r>
            <a:r>
              <a:rPr lang="en-US" altLang="zh-CN" sz="2800" i="1" dirty="0">
                <a:latin typeface="Times New Roman" panose="02020603050405020304" pitchFamily="18" charset="0"/>
                <a:ea typeface="宋体" panose="02010600030101010101" pitchFamily="2" charset="-122"/>
              </a:rPr>
              <a:t>χ</a:t>
            </a:r>
            <a:r>
              <a:rPr lang="en-US" altLang="zh-CN" sz="2800" dirty="0">
                <a:latin typeface="Times New Roman" panose="02020603050405020304" pitchFamily="18" charset="0"/>
                <a:ea typeface="宋体" panose="02010600030101010101" pitchFamily="2" charset="-122"/>
              </a:rPr>
              <a:t>(F)&lt;</a:t>
            </a:r>
            <a:r>
              <a:rPr lang="en-US" altLang="zh-CN" sz="2800" i="1" dirty="0">
                <a:latin typeface="Times New Roman" panose="02020603050405020304" pitchFamily="18" charset="0"/>
                <a:ea typeface="宋体" panose="02010600030101010101" pitchFamily="2" charset="-122"/>
              </a:rPr>
              <a:t>χ</a:t>
            </a:r>
            <a:r>
              <a:rPr lang="en-US" altLang="zh-CN" sz="2800" dirty="0">
                <a:latin typeface="Times New Roman" panose="02020603050405020304" pitchFamily="18" charset="0"/>
                <a:ea typeface="宋体" panose="02010600030101010101" pitchFamily="2" charset="-122"/>
              </a:rPr>
              <a:t>(</a:t>
            </a:r>
            <a:r>
              <a:rPr lang="en-US" altLang="zh-CN" sz="2800" dirty="0" err="1">
                <a:latin typeface="Times New Roman" panose="02020603050405020304" pitchFamily="18" charset="0"/>
                <a:ea typeface="宋体" panose="02010600030101010101" pitchFamily="2" charset="-122"/>
              </a:rPr>
              <a:t>Cl</a:t>
            </a:r>
            <a:r>
              <a:rPr lang="en-US"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离子半径：</a:t>
            </a:r>
            <a:r>
              <a:rPr lang="en-US" altLang="zh-CN" sz="2800" i="1" dirty="0">
                <a:latin typeface="Times New Roman" panose="02020603050405020304" pitchFamily="18" charset="0"/>
                <a:ea typeface="宋体" panose="02010600030101010101" pitchFamily="2" charset="-122"/>
              </a:rPr>
              <a:t>r</a:t>
            </a:r>
            <a:r>
              <a:rPr lang="en-US" altLang="zh-CN" sz="2800" dirty="0">
                <a:latin typeface="Times New Roman" panose="02020603050405020304" pitchFamily="18" charset="0"/>
                <a:ea typeface="宋体" panose="02010600030101010101" pitchFamily="2" charset="-122"/>
              </a:rPr>
              <a:t>(F</a:t>
            </a:r>
            <a:r>
              <a:rPr lang="en-US" altLang="zh-CN" sz="2800" baseline="300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)&gt;</a:t>
            </a:r>
            <a:r>
              <a:rPr lang="en-US" altLang="zh-CN" sz="2800" i="1" dirty="0">
                <a:latin typeface="Times New Roman" panose="02020603050405020304" pitchFamily="18" charset="0"/>
                <a:ea typeface="宋体" panose="02010600030101010101" pitchFamily="2" charset="-122"/>
              </a:rPr>
              <a:t>r</a:t>
            </a:r>
            <a:r>
              <a:rPr lang="en-US" altLang="zh-CN" sz="2800" dirty="0">
                <a:latin typeface="Times New Roman" panose="02020603050405020304" pitchFamily="18" charset="0"/>
                <a:ea typeface="宋体" panose="02010600030101010101" pitchFamily="2" charset="-122"/>
              </a:rPr>
              <a:t>(Na</a:t>
            </a:r>
            <a:r>
              <a:rPr lang="en-US" altLang="zh-CN" sz="2800" baseline="300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D.X</a:t>
            </a:r>
            <a:r>
              <a:rPr lang="zh-CN" altLang="zh-CN" sz="2800" dirty="0">
                <a:latin typeface="Times New Roman" panose="02020603050405020304" pitchFamily="18" charset="0"/>
                <a:ea typeface="宋体" panose="02010600030101010101" pitchFamily="2" charset="-122"/>
              </a:rPr>
              <a:t>中</a:t>
            </a:r>
            <a:r>
              <a:rPr lang="en-US" altLang="zh-CN" sz="2800" dirty="0">
                <a:latin typeface="Times New Roman" panose="02020603050405020304" pitchFamily="18" charset="0"/>
                <a:ea typeface="宋体" panose="02010600030101010101" pitchFamily="2" charset="-122"/>
              </a:rPr>
              <a:t>15-</a:t>
            </a:r>
            <a:r>
              <a:rPr lang="zh-CN" altLang="zh-CN" sz="2800" dirty="0">
                <a:latin typeface="Times New Roman" panose="02020603050405020304" pitchFamily="18" charset="0"/>
                <a:ea typeface="宋体" panose="02010600030101010101" pitchFamily="2" charset="-122"/>
              </a:rPr>
              <a:t>冠</a:t>
            </a: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rPr>
              <a:t>与</a:t>
            </a:r>
            <a:r>
              <a:rPr lang="en-US" altLang="zh-CN" sz="2800" dirty="0">
                <a:latin typeface="Times New Roman" panose="02020603050405020304" pitchFamily="18" charset="0"/>
                <a:ea typeface="宋体" panose="02010600030101010101" pitchFamily="2" charset="-122"/>
              </a:rPr>
              <a:t>Na</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间存在离子键</a:t>
            </a:r>
            <a:endParaRPr lang="zh-CN" altLang="zh-CN" sz="1100" dirty="0">
              <a:effectLst/>
              <a:latin typeface="Times New Roman" panose="02020603050405020304" pitchFamily="18" charset="0"/>
              <a:ea typeface="宋体" panose="02010600030101010101" pitchFamily="2" charset="-122"/>
            </a:endParaRPr>
          </a:p>
        </p:txBody>
      </p:sp>
      <p:sp>
        <p:nvSpPr>
          <p:cNvPr id="8" name="TextBox 9"/>
          <p:cNvSpPr txBox="1"/>
          <p:nvPr/>
        </p:nvSpPr>
        <p:spPr>
          <a:xfrm>
            <a:off x="272083" y="5305941"/>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pic>
        <p:nvPicPr>
          <p:cNvPr id="4" name="image191.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28084" y="720671"/>
            <a:ext cx="1354956" cy="1278210"/>
          </a:xfrm>
          <a:prstGeom prst="rect">
            <a:avLst/>
          </a:prstGeom>
          <a:noFill/>
          <a:ln>
            <a:noFill/>
          </a:ln>
        </p:spPr>
      </p:pic>
      <p:pic>
        <p:nvPicPr>
          <p:cNvPr id="5" name="image192.jpeg" descr="source:si_idp988953264;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52037" y="80964"/>
            <a:ext cx="1123396" cy="1806166"/>
          </a:xfrm>
          <a:prstGeom prst="rect">
            <a:avLst/>
          </a:prstGeom>
          <a:noFill/>
          <a:ln>
            <a:noFill/>
          </a:ln>
        </p:spPr>
      </p:pic>
      <p:pic>
        <p:nvPicPr>
          <p:cNvPr id="6" name="image193.jpe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00846" y="2251884"/>
            <a:ext cx="5397326" cy="1421115"/>
          </a:xfrm>
          <a:prstGeom prst="rect">
            <a:avLst/>
          </a:prstGeom>
          <a:noFill/>
          <a:ln>
            <a:noFill/>
          </a:ln>
        </p:spPr>
      </p:pic>
    </p:spTree>
    <p:extLst>
      <p:ext uri="{BB962C8B-B14F-4D97-AF65-F5344CB8AC3E}">
        <p14:creationId xmlns:p14="http://schemas.microsoft.com/office/powerpoint/2010/main" val="153574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404" y="1113919"/>
            <a:ext cx="11800802" cy="3323987"/>
            <a:chOff x="404" y="756216"/>
            <a:chExt cx="11800802" cy="3323987"/>
          </a:xfrm>
        </p:grpSpPr>
        <p:sp>
          <p:nvSpPr>
            <p:cNvPr id="15" name="矩形 14"/>
            <p:cNvSpPr/>
            <p:nvPr/>
          </p:nvSpPr>
          <p:spPr>
            <a:xfrm>
              <a:off x="389206" y="756216"/>
              <a:ext cx="11412000" cy="3323987"/>
            </a:xfrm>
            <a:prstGeom prst="rect">
              <a:avLst/>
            </a:prstGeom>
          </p:spPr>
          <p:txBody>
            <a:bodyPr>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由题给结构简式可知，苄氯为极性分子，</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同</a:t>
              </a:r>
              <a:r>
                <a:rPr lang="zh-CN" altLang="zh-CN" sz="2800" dirty="0">
                  <a:latin typeface="Times New Roman" panose="02020603050405020304" pitchFamily="18" charset="0"/>
                  <a:ea typeface="楷体" panose="02010609060101010101" pitchFamily="49" charset="-122"/>
                </a:rPr>
                <a:t>主族元素从上到下电负性逐渐减小，故电负性：</a:t>
              </a:r>
              <a:r>
                <a:rPr lang="en-US" altLang="zh-CN" sz="2800" i="1" dirty="0">
                  <a:latin typeface="Times New Roman" panose="02020603050405020304" pitchFamily="18" charset="0"/>
                  <a:ea typeface="宋体" panose="02010600030101010101" pitchFamily="2" charset="-122"/>
                </a:rPr>
                <a:t>χ</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F</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&gt;</a:t>
              </a:r>
              <a:r>
                <a:rPr lang="en-US" altLang="zh-CN" sz="2800" i="1" dirty="0">
                  <a:latin typeface="Times New Roman" panose="02020603050405020304" pitchFamily="18" charset="0"/>
                  <a:ea typeface="宋体" panose="02010600030101010101" pitchFamily="2" charset="-122"/>
                </a:rPr>
                <a:t>χ</a:t>
              </a:r>
              <a:r>
                <a:rPr lang="en-US" altLang="zh-CN" sz="2800" dirty="0">
                  <a:latin typeface="Times New Roman" panose="02020603050405020304" pitchFamily="18" charset="0"/>
                  <a:ea typeface="楷体" panose="02010609060101010101" pitchFamily="49" charset="-122"/>
                </a:rPr>
                <a:t>(</a:t>
              </a:r>
              <a:r>
                <a:rPr lang="en-US" altLang="zh-CN" sz="2800" dirty="0" err="1">
                  <a:latin typeface="Times New Roman" panose="02020603050405020304" pitchFamily="18" charset="0"/>
                  <a:ea typeface="宋体" panose="02010600030101010101" pitchFamily="2" charset="-122"/>
                </a:rPr>
                <a:t>Cl</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F</a:t>
              </a:r>
              <a:r>
                <a:rPr lang="en-US" altLang="zh-CN" sz="2800" baseline="300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Na</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核外电子排布相同，则核电荷数越大，离子半径越小，故</a:t>
              </a:r>
              <a:r>
                <a:rPr lang="en-US" altLang="zh-CN" sz="2800" i="1" dirty="0">
                  <a:latin typeface="Times New Roman" panose="02020603050405020304" pitchFamily="18" charset="0"/>
                  <a:ea typeface="宋体" panose="02010600030101010101" pitchFamily="2" charset="-122"/>
                </a:rPr>
                <a:t>r</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F</a:t>
              </a:r>
              <a:r>
                <a:rPr lang="en-US" altLang="zh-CN" sz="2800" baseline="30000" dirty="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楷体" panose="02010609060101010101" pitchFamily="49" charset="-122"/>
                </a:rPr>
                <a:t>)</a:t>
              </a:r>
              <a:r>
                <a:rPr lang="en-US" altLang="zh-CN" sz="2800" dirty="0" smtClean="0">
                  <a:latin typeface="Times New Roman" panose="02020603050405020304" pitchFamily="18" charset="0"/>
                  <a:ea typeface="宋体" panose="02010600030101010101" pitchFamily="2" charset="-122"/>
                </a:rPr>
                <a:t>&gt; </a:t>
              </a:r>
              <a:r>
                <a:rPr lang="en-US" altLang="zh-CN" sz="2800" i="1" dirty="0" smtClean="0">
                  <a:latin typeface="Times New Roman" panose="02020603050405020304" pitchFamily="18" charset="0"/>
                  <a:ea typeface="宋体" panose="02010600030101010101" pitchFamily="2" charset="-122"/>
                </a:rPr>
                <a:t>r</a:t>
              </a:r>
              <a:r>
                <a:rPr lang="en-US" altLang="zh-CN" sz="2800" dirty="0" smtClean="0">
                  <a:latin typeface="Times New Roman" panose="02020603050405020304" pitchFamily="18" charset="0"/>
                  <a:ea typeface="楷体" panose="02010609060101010101" pitchFamily="49" charset="-122"/>
                </a:rPr>
                <a:t>(</a:t>
              </a:r>
              <a:r>
                <a:rPr lang="en-US" altLang="zh-CN" sz="2800" dirty="0" smtClean="0">
                  <a:latin typeface="Times New Roman" panose="02020603050405020304" pitchFamily="18" charset="0"/>
                  <a:ea typeface="宋体" panose="02010600030101010101" pitchFamily="2" charset="-122"/>
                </a:rPr>
                <a:t>Na</a:t>
              </a:r>
              <a:r>
                <a:rPr lang="en-US" altLang="zh-CN" sz="2800" baseline="300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spc="-70" dirty="0" smtClean="0">
                  <a:latin typeface="Times New Roman" panose="02020603050405020304" pitchFamily="18" charset="0"/>
                  <a:ea typeface="楷体" panose="02010609060101010101" pitchFamily="49" charset="-122"/>
                </a:rPr>
                <a:t>离子键</a:t>
              </a:r>
              <a:r>
                <a:rPr lang="zh-CN" altLang="zh-CN" sz="2800" spc="-70" dirty="0">
                  <a:latin typeface="Times New Roman" panose="02020603050405020304" pitchFamily="18" charset="0"/>
                  <a:ea typeface="楷体" panose="02010609060101010101" pitchFamily="49" charset="-122"/>
                </a:rPr>
                <a:t>只存在于阴、阳离子之间，故</a:t>
              </a:r>
              <a:r>
                <a:rPr lang="en-US" altLang="zh-CN" sz="2800" spc="-70" dirty="0">
                  <a:latin typeface="Times New Roman" panose="02020603050405020304" pitchFamily="18" charset="0"/>
                  <a:ea typeface="宋体" panose="02010600030101010101" pitchFamily="2" charset="-122"/>
                </a:rPr>
                <a:t>15-</a:t>
              </a:r>
              <a:r>
                <a:rPr lang="zh-CN" altLang="zh-CN" sz="2800" spc="-70" dirty="0">
                  <a:latin typeface="Times New Roman" panose="02020603050405020304" pitchFamily="18" charset="0"/>
                  <a:ea typeface="楷体" panose="02010609060101010101" pitchFamily="49" charset="-122"/>
                </a:rPr>
                <a:t>冠</a:t>
              </a:r>
              <a:r>
                <a:rPr lang="en-US" altLang="zh-CN" sz="2800" spc="-70" dirty="0">
                  <a:latin typeface="Times New Roman" panose="02020603050405020304" pitchFamily="18" charset="0"/>
                  <a:ea typeface="宋体" panose="02010600030101010101" pitchFamily="2" charset="-122"/>
                </a:rPr>
                <a:t>-5</a:t>
              </a:r>
              <a:r>
                <a:rPr lang="zh-CN" altLang="zh-CN" sz="2800" spc="-70" dirty="0">
                  <a:latin typeface="Times New Roman" panose="02020603050405020304" pitchFamily="18" charset="0"/>
                  <a:ea typeface="楷体" panose="02010609060101010101" pitchFamily="49" charset="-122"/>
                </a:rPr>
                <a:t>与</a:t>
              </a:r>
              <a:r>
                <a:rPr lang="en-US" altLang="zh-CN" sz="2800" spc="-70" dirty="0">
                  <a:latin typeface="Times New Roman" panose="02020603050405020304" pitchFamily="18" charset="0"/>
                  <a:ea typeface="宋体" panose="02010600030101010101" pitchFamily="2" charset="-122"/>
                </a:rPr>
                <a:t>Na</a:t>
              </a:r>
              <a:r>
                <a:rPr lang="en-US" altLang="zh-CN" sz="2800" spc="-70" baseline="30000" dirty="0">
                  <a:latin typeface="Times New Roman" panose="02020603050405020304" pitchFamily="18" charset="0"/>
                  <a:ea typeface="宋体" panose="02010600030101010101" pitchFamily="2" charset="-122"/>
                </a:rPr>
                <a:t>+</a:t>
              </a:r>
              <a:r>
                <a:rPr lang="zh-CN" altLang="zh-CN" sz="2800" spc="-70" dirty="0">
                  <a:latin typeface="Times New Roman" panose="02020603050405020304" pitchFamily="18" charset="0"/>
                  <a:ea typeface="楷体" panose="02010609060101010101" pitchFamily="49" charset="-122"/>
                </a:rPr>
                <a:t>间不存在离子键，</a:t>
              </a:r>
              <a:r>
                <a:rPr lang="en-US" altLang="zh-CN" sz="2800" spc="-70" dirty="0">
                  <a:latin typeface="Times New Roman" panose="02020603050405020304" pitchFamily="18" charset="0"/>
                  <a:ea typeface="宋体" panose="02010600030101010101" pitchFamily="2" charset="-122"/>
                </a:rPr>
                <a:t>D</a:t>
              </a:r>
              <a:r>
                <a:rPr lang="zh-CN" altLang="zh-CN" sz="2800" spc="-70" dirty="0">
                  <a:latin typeface="Times New Roman" panose="02020603050405020304" pitchFamily="18" charset="0"/>
                  <a:ea typeface="楷体" panose="02010609060101010101" pitchFamily="49" charset="-122"/>
                </a:rPr>
                <a:t>错误</a:t>
              </a:r>
              <a:r>
                <a:rPr lang="zh-CN" altLang="zh-CN" sz="2800" spc="-70" dirty="0" smtClean="0">
                  <a:latin typeface="Times New Roman" panose="02020603050405020304" pitchFamily="18" charset="0"/>
                  <a:ea typeface="楷体" panose="02010609060101010101" pitchFamily="49" charset="-122"/>
                </a:rPr>
                <a:t>。</a:t>
              </a:r>
              <a:endParaRPr lang="zh-CN" altLang="zh-CN" sz="1100" spc="-70" dirty="0">
                <a:latin typeface="Times New Roman" panose="02020603050405020304" pitchFamily="18" charset="0"/>
                <a:ea typeface="宋体" panose="02010600030101010101" pitchFamily="2" charset="-122"/>
              </a:endParaRPr>
            </a:p>
          </p:txBody>
        </p:sp>
        <p:grpSp>
          <p:nvGrpSpPr>
            <p:cNvPr id="16" name="组合 15"/>
            <p:cNvGrpSpPr/>
            <p:nvPr/>
          </p:nvGrpSpPr>
          <p:grpSpPr>
            <a:xfrm>
              <a:off x="404" y="1003298"/>
              <a:ext cx="1190976" cy="319214"/>
              <a:chOff x="404" y="631222"/>
              <a:chExt cx="1190976" cy="319214"/>
            </a:xfrm>
          </p:grpSpPr>
          <p:cxnSp>
            <p:nvCxnSpPr>
              <p:cNvPr id="17" name="直接连接符 1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任意多边形 1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68362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49" y="85950"/>
            <a:ext cx="11410514" cy="6687688"/>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4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10.</a:t>
            </a:r>
            <a:r>
              <a:rPr lang="zh-CN" altLang="zh-CN" sz="2800" dirty="0">
                <a:latin typeface="Times New Roman" panose="02020603050405020304" pitchFamily="18" charset="0"/>
                <a:ea typeface="宋体" panose="02010600030101010101" pitchFamily="2" charset="-122"/>
              </a:rPr>
              <a:t>超分子特性包含分子识别和自组装，在某些作用力的影响下分子与分子间即可实现自组装过程。如图为我国科研人员构建的含硅嵌段共聚物超分子复合物，下列有关该化合物的说法错误的是</a:t>
            </a:r>
            <a:endParaRPr lang="zh-CN" altLang="zh-CN" sz="1100" dirty="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该超分子中第一电离能最大的元素是</a:t>
            </a:r>
            <a:r>
              <a:rPr lang="en-US" altLang="zh-CN" sz="2800" dirty="0">
                <a:latin typeface="Times New Roman" panose="02020603050405020304" pitchFamily="18" charset="0"/>
                <a:ea typeface="宋体" panose="02010600030101010101" pitchFamily="2" charset="-122"/>
              </a:rPr>
              <a:t>O</a:t>
            </a:r>
            <a:endParaRPr lang="zh-CN" altLang="zh-CN" sz="1100" dirty="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该超分子复合物的自组装过程是</a:t>
            </a:r>
            <a:r>
              <a:rPr lang="zh-CN" altLang="zh-CN" sz="2800" dirty="0" smtClean="0">
                <a:latin typeface="Times New Roman" panose="02020603050405020304" pitchFamily="18" charset="0"/>
                <a:ea typeface="宋体" panose="02010600030101010101" pitchFamily="2" charset="-122"/>
              </a:rPr>
              <a:t>通</a:t>
            </a:r>
            <a:endParaRPr lang="en-US" altLang="zh-CN" sz="2800" dirty="0" smtClean="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过</a:t>
            </a:r>
            <a:r>
              <a:rPr lang="zh-CN" altLang="zh-CN" sz="2800" dirty="0">
                <a:latin typeface="Times New Roman" panose="02020603050405020304" pitchFamily="18" charset="0"/>
                <a:ea typeface="宋体" panose="02010600030101010101" pitchFamily="2" charset="-122"/>
              </a:rPr>
              <a:t>氢键所形成的</a:t>
            </a:r>
            <a:endParaRPr lang="zh-CN" altLang="zh-CN" sz="1100" dirty="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分子自组装是在平衡条件下，</a:t>
            </a:r>
            <a:r>
              <a:rPr lang="zh-CN" altLang="zh-CN" sz="2800" dirty="0" smtClean="0">
                <a:latin typeface="Times New Roman" panose="02020603050405020304" pitchFamily="18" charset="0"/>
                <a:ea typeface="宋体" panose="02010600030101010101" pitchFamily="2" charset="-122"/>
              </a:rPr>
              <a:t>分子</a:t>
            </a:r>
            <a:endParaRPr lang="en-US" altLang="zh-CN" sz="2800" dirty="0" smtClean="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间</a:t>
            </a:r>
            <a:r>
              <a:rPr lang="zh-CN" altLang="zh-CN" sz="2800" dirty="0">
                <a:latin typeface="Times New Roman" panose="02020603050405020304" pitchFamily="18" charset="0"/>
                <a:ea typeface="宋体" panose="02010600030101010101" pitchFamily="2" charset="-122"/>
              </a:rPr>
              <a:t>通过非共价相互作用自发组合</a:t>
            </a:r>
            <a:r>
              <a:rPr lang="zh-CN" altLang="zh-CN" sz="2800" dirty="0" smtClean="0">
                <a:latin typeface="Times New Roman" panose="02020603050405020304" pitchFamily="18" charset="0"/>
                <a:ea typeface="宋体" panose="02010600030101010101" pitchFamily="2" charset="-122"/>
              </a:rPr>
              <a:t>形</a:t>
            </a:r>
            <a:endParaRPr lang="en-US" altLang="zh-CN" sz="2800" dirty="0" smtClean="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成</a:t>
            </a:r>
            <a:r>
              <a:rPr lang="zh-CN" altLang="zh-CN" sz="2800" dirty="0">
                <a:latin typeface="Times New Roman" panose="02020603050405020304" pitchFamily="18" charset="0"/>
                <a:ea typeface="宋体" panose="02010600030101010101" pitchFamily="2" charset="-122"/>
              </a:rPr>
              <a:t>的一类结构明确、稳定、具有</a:t>
            </a:r>
            <a:r>
              <a:rPr lang="zh-CN" altLang="zh-CN" sz="2800" dirty="0" smtClean="0">
                <a:latin typeface="Times New Roman" panose="02020603050405020304" pitchFamily="18" charset="0"/>
                <a:ea typeface="宋体" panose="02010600030101010101" pitchFamily="2" charset="-122"/>
              </a:rPr>
              <a:t>某</a:t>
            </a:r>
            <a:endParaRPr lang="en-US" altLang="zh-CN" sz="2800" dirty="0" smtClean="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种</a:t>
            </a:r>
            <a:r>
              <a:rPr lang="zh-CN" altLang="zh-CN" sz="2800" dirty="0">
                <a:latin typeface="Times New Roman" panose="02020603050405020304" pitchFamily="18" charset="0"/>
                <a:ea typeface="宋体" panose="02010600030101010101" pitchFamily="2" charset="-122"/>
              </a:rPr>
              <a:t>特定功能或性能的分子聚集体或超分子结构</a:t>
            </a:r>
            <a:endParaRPr lang="zh-CN" altLang="zh-CN" sz="1100" dirty="0">
              <a:latin typeface="Times New Roman" panose="02020603050405020304" pitchFamily="18" charset="0"/>
              <a:ea typeface="宋体" panose="02010600030101010101" pitchFamily="2" charset="-122"/>
            </a:endParaRPr>
          </a:p>
          <a:p>
            <a:pPr algn="just">
              <a:lnSpc>
                <a:spcPct val="14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D.DNA</a:t>
            </a:r>
            <a:r>
              <a:rPr lang="zh-CN" altLang="zh-CN" sz="2800" dirty="0">
                <a:latin typeface="Times New Roman" panose="02020603050405020304" pitchFamily="18" charset="0"/>
                <a:ea typeface="宋体" panose="02010600030101010101" pitchFamily="2" charset="-122"/>
              </a:rPr>
              <a:t>的双螺旋结构也有与该超分子相似的非共价键</a:t>
            </a:r>
            <a:r>
              <a:rPr lang="zh-CN" altLang="zh-CN" sz="2800" dirty="0" smtClean="0">
                <a:latin typeface="Times New Roman" panose="02020603050405020304" pitchFamily="18" charset="0"/>
                <a:ea typeface="宋体" panose="02010600030101010101" pitchFamily="2" charset="-122"/>
              </a:rPr>
              <a:t>作用</a:t>
            </a:r>
            <a:endParaRPr lang="zh-CN" altLang="zh-CN" sz="1100" dirty="0">
              <a:latin typeface="Times New Roman" panose="02020603050405020304" pitchFamily="18" charset="0"/>
              <a:ea typeface="宋体" panose="02010600030101010101" pitchFamily="2" charset="-122"/>
            </a:endParaRPr>
          </a:p>
        </p:txBody>
      </p:sp>
      <p:sp>
        <p:nvSpPr>
          <p:cNvPr id="8" name="TextBox 9"/>
          <p:cNvSpPr txBox="1"/>
          <p:nvPr/>
        </p:nvSpPr>
        <p:spPr>
          <a:xfrm>
            <a:off x="262558" y="1879526"/>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pic>
        <p:nvPicPr>
          <p:cNvPr id="4" name="image194.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88793" y="2565698"/>
            <a:ext cx="5411670" cy="2988216"/>
          </a:xfrm>
          <a:prstGeom prst="rect">
            <a:avLst/>
          </a:prstGeom>
          <a:noFill/>
          <a:ln>
            <a:noFill/>
          </a:ln>
        </p:spPr>
      </p:pic>
    </p:spTree>
    <p:extLst>
      <p:ext uri="{BB962C8B-B14F-4D97-AF65-F5344CB8AC3E}">
        <p14:creationId xmlns:p14="http://schemas.microsoft.com/office/powerpoint/2010/main" val="181474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404" y="1193995"/>
            <a:ext cx="11800802" cy="2595839"/>
            <a:chOff x="404" y="756216"/>
            <a:chExt cx="11800802" cy="2595839"/>
          </a:xfrm>
        </p:grpSpPr>
        <p:sp>
          <p:nvSpPr>
            <p:cNvPr id="15" name="矩形 14"/>
            <p:cNvSpPr/>
            <p:nvPr/>
          </p:nvSpPr>
          <p:spPr>
            <a:xfrm>
              <a:off x="389206" y="756216"/>
              <a:ext cx="11412000" cy="2595839"/>
            </a:xfrm>
            <a:prstGeom prst="rect">
              <a:avLst/>
            </a:prstGeom>
          </p:spPr>
          <p:txBody>
            <a:bodyPr>
              <a:spAutoFit/>
            </a:body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该超分子中存在</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Si</a:t>
              </a:r>
              <a:r>
                <a:rPr lang="zh-CN" altLang="zh-CN" sz="2800" dirty="0">
                  <a:latin typeface="Times New Roman" panose="02020603050405020304" pitchFamily="18" charset="0"/>
                  <a:ea typeface="楷体" panose="02010609060101010101" pitchFamily="49" charset="-122"/>
                </a:rPr>
                <a:t>等元素，因</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a:t>
              </a:r>
              <a:r>
                <a:rPr lang="en-US" altLang="zh-CN" sz="2800" dirty="0">
                  <a:latin typeface="Times New Roman" panose="02020603050405020304" pitchFamily="18" charset="0"/>
                  <a:ea typeface="宋体" panose="02010600030101010101" pitchFamily="2" charset="-122"/>
                </a:rPr>
                <a:t>2p</a:t>
              </a:r>
              <a:r>
                <a:rPr lang="zh-CN" altLang="zh-CN" sz="2800" dirty="0">
                  <a:latin typeface="Times New Roman" panose="02020603050405020304" pitchFamily="18" charset="0"/>
                  <a:ea typeface="楷体" panose="02010609060101010101" pitchFamily="49" charset="-122"/>
                </a:rPr>
                <a:t>轨道为半满稳定结构，其第一电离能大于</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，故</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由</a:t>
              </a:r>
              <a:r>
                <a:rPr lang="zh-CN" altLang="zh-CN" sz="2800" dirty="0">
                  <a:latin typeface="Times New Roman" panose="02020603050405020304" pitchFamily="18" charset="0"/>
                  <a:ea typeface="楷体" panose="02010609060101010101" pitchFamily="49" charset="-122"/>
                </a:rPr>
                <a:t>图可知该超分子复合物自组装过程中</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和</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之间形成了氢键，故</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DNA</a:t>
              </a:r>
              <a:r>
                <a:rPr lang="zh-CN" altLang="zh-CN" sz="2800" dirty="0">
                  <a:latin typeface="Times New Roman" panose="02020603050405020304" pitchFamily="18" charset="0"/>
                  <a:ea typeface="楷体" panose="02010609060101010101" pitchFamily="49" charset="-122"/>
                </a:rPr>
                <a:t>的双螺旋链之间通过氢键结合，与该超分子相似，故</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16" name="组合 15"/>
            <p:cNvGrpSpPr/>
            <p:nvPr/>
          </p:nvGrpSpPr>
          <p:grpSpPr>
            <a:xfrm>
              <a:off x="404" y="1003298"/>
              <a:ext cx="1190976" cy="319214"/>
              <a:chOff x="404" y="631222"/>
              <a:chExt cx="1190976" cy="319214"/>
            </a:xfrm>
          </p:grpSpPr>
          <p:cxnSp>
            <p:nvCxnSpPr>
              <p:cNvPr id="17" name="直接连接符 1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任意多边形 1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7" name="矩形 6">
            <a:hlinkClick r:id="rId2"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sz="1800" kern="100" dirty="0">
                <a:solidFill>
                  <a:schemeClr val="bg1"/>
                </a:solidFill>
                <a:latin typeface="黑体" panose="02010609060101010101" pitchFamily="49" charset="-122"/>
                <a:ea typeface="黑体" panose="02010609060101010101" pitchFamily="49" charset="-122"/>
                <a:cs typeface="Courier New" panose="02070309020205020404" pitchFamily="49" charset="0"/>
              </a:rPr>
              <a:t>返回</a:t>
            </a:r>
          </a:p>
        </p:txBody>
      </p:sp>
    </p:spTree>
    <p:extLst>
      <p:ext uri="{BB962C8B-B14F-4D97-AF65-F5344CB8AC3E}">
        <p14:creationId xmlns:p14="http://schemas.microsoft.com/office/powerpoint/2010/main" val="367083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718942" y="3228945"/>
            <a:ext cx="3647152" cy="400110"/>
          </a:xfrm>
          <a:prstGeom prst="rect">
            <a:avLst/>
          </a:prstGeom>
        </p:spPr>
        <p:txBody>
          <a:bodyPr wrap="none">
            <a:spAutoFit/>
          </a:bodyPr>
          <a:lstStyle/>
          <a:p>
            <a:r>
              <a:rPr lang="zh-CN" altLang="en-US" sz="2000" dirty="0">
                <a:solidFill>
                  <a:srgbClr val="5B9BD5">
                    <a:lumMod val="40000"/>
                    <a:lumOff val="60000"/>
                  </a:srgbClr>
                </a:solidFill>
                <a:latin typeface="楷体" panose="02010609060101010101" pitchFamily="49" charset="-122"/>
                <a:ea typeface="楷体" panose="02010609060101010101" pitchFamily="49" charset="-122"/>
              </a:rPr>
              <a:t>精练高频考点   提升关键能力</a:t>
            </a:r>
            <a:endParaRPr lang="zh-CN" altLang="en-US" dirty="0"/>
          </a:p>
        </p:txBody>
      </p:sp>
      <p:sp>
        <p:nvSpPr>
          <p:cNvPr id="5" name="矩形 4">
            <a:extLst>
              <a:ext uri="{FF2B5EF4-FFF2-40B4-BE49-F238E27FC236}">
                <a16:creationId xmlns:a16="http://schemas.microsoft.com/office/drawing/2014/main" xmlns="" id="{CFB86AE8-36B9-D632-4A9D-F500E396C6A9}"/>
              </a:ext>
            </a:extLst>
          </p:cNvPr>
          <p:cNvSpPr/>
          <p:nvPr/>
        </p:nvSpPr>
        <p:spPr>
          <a:xfrm>
            <a:off x="3706242" y="2142276"/>
            <a:ext cx="3541092" cy="1061829"/>
          </a:xfrm>
          <a:prstGeom prst="rect">
            <a:avLst/>
          </a:prstGeom>
        </p:spPr>
        <p:txBody>
          <a:bodyPr wrap="square">
            <a:spAutoFit/>
          </a:bodyPr>
          <a:lstStyle/>
          <a:p>
            <a:pPr algn="dist" defTabSz="914400">
              <a:spcBef>
                <a:spcPts val="1300"/>
              </a:spcBef>
              <a:spcAft>
                <a:spcPts val="1300"/>
              </a:spcAft>
            </a:pPr>
            <a:r>
              <a:rPr lang="zh-CN" altLang="en-US" sz="6300" b="1" kern="100" dirty="0">
                <a:solidFill>
                  <a:schemeClr val="bg1"/>
                </a:solidFill>
                <a:latin typeface="微软雅黑" panose="020B0503020204020204" charset="-122"/>
                <a:ea typeface="微软雅黑" panose="020B0503020204020204" charset="-122"/>
                <a:cs typeface="华文黑体" panose="02010600040101010101" pitchFamily="2" charset="-122"/>
              </a:rPr>
              <a:t>课时精练</a:t>
            </a:r>
            <a:endParaRPr lang="zh-CN" sz="6300" b="1" kern="100" dirty="0">
              <a:solidFill>
                <a:schemeClr val="bg1"/>
              </a:solidFill>
              <a:latin typeface="微软雅黑" panose="020B0503020204020204" charset="-122"/>
              <a:ea typeface="微软雅黑" panose="020B0503020204020204" charset="-122"/>
              <a:cs typeface="华文黑体" panose="02010600040101010101" pitchFamily="2" charset="-122"/>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rgbClr val="0065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a:latin typeface="微软雅黑" panose="020B0503020204020204" charset="-122"/>
                <a:ea typeface="微软雅黑" panose="020B0503020204020204" charset="-122"/>
              </a:rPr>
              <a:t>对一对</a:t>
            </a:r>
          </a:p>
        </p:txBody>
      </p:sp>
      <p:graphicFrame>
        <p:nvGraphicFramePr>
          <p:cNvPr id="59" name="表格 58"/>
          <p:cNvGraphicFramePr>
            <a:graphicFrameLocks noGrp="1"/>
          </p:cNvGraphicFramePr>
          <p:nvPr>
            <p:extLst>
              <p:ext uri="{D42A27DB-BD31-4B8C-83A1-F6EECF244321}">
                <p14:modId xmlns:p14="http://schemas.microsoft.com/office/powerpoint/2010/main" val="697958239"/>
              </p:ext>
            </p:extLst>
          </p:nvPr>
        </p:nvGraphicFramePr>
        <p:xfrm>
          <a:off x="559097" y="1359795"/>
          <a:ext cx="11008008" cy="3150119"/>
        </p:xfrm>
        <a:graphic>
          <a:graphicData uri="http://schemas.openxmlformats.org/drawingml/2006/table">
            <a:tbl>
              <a:tblPr firstRow="1" bandRow="1"/>
              <a:tblGrid>
                <a:gridCol w="1223112">
                  <a:extLst>
                    <a:ext uri="{9D8B030D-6E8A-4147-A177-3AD203B41FA5}">
                      <a16:colId xmlns:a16="http://schemas.microsoft.com/office/drawing/2014/main" xmlns="" val="20000"/>
                    </a:ext>
                  </a:extLst>
                </a:gridCol>
                <a:gridCol w="1223112">
                  <a:extLst>
                    <a:ext uri="{9D8B030D-6E8A-4147-A177-3AD203B41FA5}">
                      <a16:colId xmlns:a16="http://schemas.microsoft.com/office/drawing/2014/main" xmlns="" val="20001"/>
                    </a:ext>
                  </a:extLst>
                </a:gridCol>
                <a:gridCol w="1223112">
                  <a:extLst>
                    <a:ext uri="{9D8B030D-6E8A-4147-A177-3AD203B41FA5}">
                      <a16:colId xmlns:a16="http://schemas.microsoft.com/office/drawing/2014/main" xmlns="" val="20002"/>
                    </a:ext>
                  </a:extLst>
                </a:gridCol>
                <a:gridCol w="1223112">
                  <a:extLst>
                    <a:ext uri="{9D8B030D-6E8A-4147-A177-3AD203B41FA5}">
                      <a16:colId xmlns:a16="http://schemas.microsoft.com/office/drawing/2014/main" xmlns="" val="20003"/>
                    </a:ext>
                  </a:extLst>
                </a:gridCol>
                <a:gridCol w="1223112">
                  <a:extLst>
                    <a:ext uri="{9D8B030D-6E8A-4147-A177-3AD203B41FA5}">
                      <a16:colId xmlns:a16="http://schemas.microsoft.com/office/drawing/2014/main" xmlns="" val="20004"/>
                    </a:ext>
                  </a:extLst>
                </a:gridCol>
                <a:gridCol w="1223112">
                  <a:extLst>
                    <a:ext uri="{9D8B030D-6E8A-4147-A177-3AD203B41FA5}">
                      <a16:colId xmlns:a16="http://schemas.microsoft.com/office/drawing/2014/main" xmlns="" val="20005"/>
                    </a:ext>
                  </a:extLst>
                </a:gridCol>
                <a:gridCol w="1223112">
                  <a:extLst>
                    <a:ext uri="{9D8B030D-6E8A-4147-A177-3AD203B41FA5}">
                      <a16:colId xmlns:a16="http://schemas.microsoft.com/office/drawing/2014/main" xmlns="" val="20006"/>
                    </a:ext>
                  </a:extLst>
                </a:gridCol>
                <a:gridCol w="1223112">
                  <a:extLst>
                    <a:ext uri="{9D8B030D-6E8A-4147-A177-3AD203B41FA5}">
                      <a16:colId xmlns:a16="http://schemas.microsoft.com/office/drawing/2014/main" xmlns="" val="20007"/>
                    </a:ext>
                  </a:extLst>
                </a:gridCol>
                <a:gridCol w="1223112">
                  <a:extLst>
                    <a:ext uri="{9D8B030D-6E8A-4147-A177-3AD203B41FA5}">
                      <a16:colId xmlns:a16="http://schemas.microsoft.com/office/drawing/2014/main" xmlns="" val="20008"/>
                    </a:ext>
                  </a:extLst>
                </a:gridCol>
              </a:tblGrid>
              <a:tr h="792323">
                <a:tc>
                  <a:txBody>
                    <a:bodyPr/>
                    <a:lstStyle/>
                    <a:p>
                      <a:pPr algn="ctr"/>
                      <a:r>
                        <a:rPr lang="zh-CN" altLang="en-US" sz="2800" baseline="0" dirty="0">
                          <a:solidFill>
                            <a:schemeClr val="tx1"/>
                          </a:solidFill>
                          <a:latin typeface="Arial" panose="020B0604020202020204" pitchFamily="34" charset="0"/>
                          <a:ea typeface="微软雅黑" panose="020B0503020204020204" charset="-122"/>
                        </a:rPr>
                        <a:t>题号</a:t>
                      </a:r>
                      <a:endParaRPr lang="zh-CN" altLang="en-US" sz="2800" b="0" baseline="0" dirty="0">
                        <a:solidFill>
                          <a:schemeClr val="tx1"/>
                        </a:solidFill>
                        <a:latin typeface="Arial" panose="020B0604020202020204" pitchFamily="34" charset="0"/>
                        <a:ea typeface="微软雅黑" panose="020B0503020204020204"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1</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2</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3</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4</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5</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6</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7</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ea typeface="宋体" panose="02010600030101010101" pitchFamily="2" charset="-122"/>
                        </a:rPr>
                        <a:t>8</a:t>
                      </a:r>
                      <a:endParaRPr lang="zh-CN" altLang="en-US" sz="2800" b="0" baseline="0" dirty="0">
                        <a:solidFill>
                          <a:schemeClr val="tx1"/>
                        </a:solidFill>
                        <a:latin typeface="Arial" panose="020B0604020202020204" pitchFamily="34" charset="0"/>
                        <a:ea typeface="宋体" panose="02010600030101010101" pitchFamily="2"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792323">
                <a:tc>
                  <a:txBody>
                    <a:bodyPr/>
                    <a:lstStyle/>
                    <a:p>
                      <a:pPr algn="ctr"/>
                      <a:r>
                        <a:rPr lang="zh-CN" altLang="en-US" sz="2800" baseline="0" dirty="0" smtClean="0">
                          <a:solidFill>
                            <a:schemeClr val="bg1"/>
                          </a:solidFill>
                          <a:latin typeface="Arial" panose="020B0604020202020204" pitchFamily="34" charset="0"/>
                          <a:ea typeface="微软雅黑" panose="020B0503020204020204" charset="-122"/>
                        </a:rPr>
                        <a:t>答案</a:t>
                      </a:r>
                      <a:endParaRPr lang="zh-CN" altLang="en-US" sz="2800" baseline="0" dirty="0">
                        <a:solidFill>
                          <a:schemeClr val="bg1"/>
                        </a:solidFill>
                        <a:latin typeface="Arial" panose="020B0604020202020204" pitchFamily="34" charset="0"/>
                        <a:ea typeface="微软雅黑" panose="020B0503020204020204" charset="-122"/>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B</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C</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C</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D</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B</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B</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C</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C</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extLst>
                  <a:ext uri="{0D108BD9-81ED-4DB2-BD59-A6C34878D82A}">
                    <a16:rowId xmlns:a16="http://schemas.microsoft.com/office/drawing/2014/main" xmlns="" val="10001"/>
                  </a:ext>
                </a:extLst>
              </a:tr>
              <a:tr h="773473">
                <a:tc>
                  <a:txBody>
                    <a:bodyPr/>
                    <a:lstStyle/>
                    <a:p>
                      <a:pPr marL="0" algn="ctr" defTabSz="914400" rtl="0" eaLnBrk="1" latinLnBrk="0" hangingPunct="1"/>
                      <a:r>
                        <a:rPr lang="zh-CN" altLang="en-US" sz="2800" kern="1200" baseline="0" dirty="0">
                          <a:solidFill>
                            <a:schemeClr val="tx1"/>
                          </a:solidFill>
                          <a:latin typeface="Arial" panose="020B0604020202020204" pitchFamily="34" charset="0"/>
                          <a:ea typeface="微软雅黑" panose="020B0503020204020204" charset="-122"/>
                          <a:cs typeface="+mn-cs"/>
                        </a:rPr>
                        <a:t>题号</a:t>
                      </a: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a:solidFill>
                            <a:schemeClr val="tx1"/>
                          </a:solidFill>
                          <a:latin typeface="Arial" panose="020B0604020202020204" pitchFamily="34" charset="0"/>
                          <a:ea typeface="宋体" panose="02010600030101010101" pitchFamily="2" charset="-122"/>
                          <a:cs typeface="+mn-cs"/>
                        </a:rPr>
                        <a:t>9</a:t>
                      </a:r>
                      <a:endParaRPr lang="zh-CN" altLang="en-US"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a:solidFill>
                            <a:schemeClr val="tx1"/>
                          </a:solidFill>
                          <a:latin typeface="Arial" panose="020B0604020202020204" pitchFamily="34" charset="0"/>
                          <a:ea typeface="宋体" panose="02010600030101010101" pitchFamily="2" charset="-122"/>
                          <a:cs typeface="+mn-cs"/>
                        </a:rPr>
                        <a:t>10</a:t>
                      </a:r>
                      <a:endParaRPr lang="zh-CN" altLang="en-US"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a:solidFill>
                            <a:schemeClr val="tx1"/>
                          </a:solidFill>
                          <a:latin typeface="Arial" panose="020B0604020202020204" pitchFamily="34" charset="0"/>
                          <a:ea typeface="宋体" panose="02010600030101010101" pitchFamily="2" charset="-122"/>
                          <a:cs typeface="+mn-cs"/>
                        </a:rPr>
                        <a:t>11</a:t>
                      </a:r>
                      <a:endParaRPr lang="zh-CN" altLang="en-US"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a:solidFill>
                            <a:schemeClr val="tx1"/>
                          </a:solidFill>
                          <a:latin typeface="Arial" panose="020B0604020202020204" pitchFamily="34" charset="0"/>
                          <a:ea typeface="宋体" panose="02010600030101010101" pitchFamily="2" charset="-122"/>
                          <a:cs typeface="+mn-cs"/>
                        </a:rPr>
                        <a:t>12</a:t>
                      </a:r>
                      <a:endParaRPr lang="zh-CN" altLang="en-US"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宋体" panose="02010600030101010101" pitchFamily="2" charset="-122"/>
                          <a:cs typeface="+mn-cs"/>
                        </a:rPr>
                        <a:t>13</a:t>
                      </a:r>
                      <a:endParaRPr lang="en-US" altLang="zh-CN"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gridSpan="3">
                  <a:txBody>
                    <a:bodyPr/>
                    <a:lstStyle/>
                    <a:p>
                      <a:endParaRPr lang="zh-CN" altLang="en-US" dirty="0"/>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xBody>
                    <a:bodyPr/>
                    <a:lstStyle/>
                    <a:p>
                      <a:endParaRPr lang="zh-CN" altLang="en-US" dirty="0"/>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xBody>
                    <a:bodyPr/>
                    <a:lstStyle/>
                    <a:p>
                      <a:pPr marL="0" algn="ctr" defTabSz="914400" rtl="0" eaLnBrk="1" latinLnBrk="0" hangingPunct="1"/>
                      <a:endParaRPr lang="en-US" altLang="zh-CN" sz="2800" kern="1200" baseline="0" dirty="0">
                        <a:solidFill>
                          <a:schemeClr val="tx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2"/>
                  </a:ext>
                </a:extLst>
              </a:tr>
              <a:tr h="792000">
                <a:tc>
                  <a:txBody>
                    <a:bodyPr/>
                    <a:lstStyle/>
                    <a:p>
                      <a:pPr marL="0" algn="ctr" defTabSz="914400" rtl="0" eaLnBrk="1" latinLnBrk="0" hangingPunct="1"/>
                      <a:r>
                        <a:rPr lang="zh-CN" altLang="en-US" sz="2800" kern="1200" baseline="0" dirty="0">
                          <a:solidFill>
                            <a:schemeClr val="bg1"/>
                          </a:solidFill>
                          <a:latin typeface="Arial" panose="020B0604020202020204" pitchFamily="34" charset="0"/>
                          <a:ea typeface="微软雅黑" panose="020B0503020204020204" charset="-122"/>
                          <a:cs typeface="+mn-cs"/>
                        </a:rPr>
                        <a:t>答案</a:t>
                      </a: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A</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C</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D</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algn="ctr"/>
                      <a:r>
                        <a:rPr lang="en-US" altLang="zh-CN" sz="3200" kern="1200" baseline="0" dirty="0" smtClean="0">
                          <a:solidFill>
                            <a:schemeClr val="bg1"/>
                          </a:solidFill>
                          <a:latin typeface="Arial" panose="020B0604020202020204" pitchFamily="34" charset="0"/>
                          <a:ea typeface="宋体" panose="02010600030101010101" pitchFamily="2" charset="-122"/>
                          <a:cs typeface="+mn-cs"/>
                        </a:rPr>
                        <a:t>D</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a:txBody>
                    <a:bodyPr/>
                    <a:lstStyle/>
                    <a:p>
                      <a:pPr marL="0" algn="ctr" defTabSz="914400" rtl="0" eaLnBrk="1" latinLnBrk="0" hangingPunct="1"/>
                      <a:r>
                        <a:rPr lang="en-US" altLang="zh-CN" sz="3200" kern="1200" baseline="0" dirty="0" smtClean="0">
                          <a:solidFill>
                            <a:schemeClr val="bg1"/>
                          </a:solidFill>
                          <a:latin typeface="Arial" panose="020B0604020202020204" pitchFamily="34" charset="0"/>
                          <a:ea typeface="宋体" panose="02010600030101010101" pitchFamily="2" charset="-122"/>
                          <a:cs typeface="+mn-cs"/>
                        </a:rPr>
                        <a:t>A</a:t>
                      </a:r>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gridSpan="3">
                  <a:txBody>
                    <a:bodyPr/>
                    <a:lstStyle/>
                    <a:p>
                      <a:endParaRPr lang="zh-CN" altLang="en-US" dirty="0"/>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hMerge="1">
                  <a:txBody>
                    <a:bodyPr/>
                    <a:lstStyle/>
                    <a:p>
                      <a:endParaRPr lang="zh-CN" altLang="en-US" dirty="0"/>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tc hMerge="1">
                  <a:txBody>
                    <a:bodyPr/>
                    <a:lstStyle/>
                    <a:p>
                      <a:pPr marL="0" algn="ctr" defTabSz="914400" rtl="0" eaLnBrk="1" latinLnBrk="0" hangingPunct="1"/>
                      <a:endParaRPr lang="zh-CN" altLang="en-US" sz="3200" kern="1200" baseline="0" dirty="0">
                        <a:solidFill>
                          <a:schemeClr val="bg1"/>
                        </a:solidFill>
                        <a:latin typeface="Arial" panose="020B0604020202020204" pitchFamily="34" charset="0"/>
                        <a:ea typeface="宋体" panose="02010600030101010101" pitchFamily="2" charset="-122"/>
                        <a:cs typeface="+mn-cs"/>
                      </a:endParaRPr>
                    </a:p>
                  </a:txBody>
                  <a:tcPr marL="91428" marR="91428" marT="45714" marB="4571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65B0"/>
                    </a:solidFill>
                  </a:tcPr>
                </a:tc>
                <a:extLst>
                  <a:ext uri="{0D108BD9-81ED-4DB2-BD59-A6C34878D82A}">
                    <a16:rowId xmlns:a16="http://schemas.microsoft.com/office/drawing/2014/main" xmlns="" val="10003"/>
                  </a:ext>
                </a:extLst>
              </a:tr>
            </a:tbl>
          </a:graphicData>
        </a:graphic>
      </p:graphicFrame>
      <p:sp>
        <p:nvSpPr>
          <p:cNvPr id="21" name="圆角矩形 20">
            <a:hlinkClick r:id="rId2" action="ppaction://hlinksldjump"/>
          </p:cNvPr>
          <p:cNvSpPr/>
          <p:nvPr/>
        </p:nvSpPr>
        <p:spPr>
          <a:xfrm>
            <a:off x="1678932" y="6382800"/>
            <a:ext cx="496570"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p>
        </p:txBody>
      </p:sp>
      <p:sp>
        <p:nvSpPr>
          <p:cNvPr id="22" name="圆角矩形 21">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5"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a:off x="389949" y="122759"/>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下列变化中，主要破坏的微粒间作用力为范德华力的是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钠熔化成闪亮的小球</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干冰升华</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苯酚晶体久置后变为粉红色</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工业合成氨，利用氨易液化的特点，从混合气体中分离</a:t>
            </a:r>
            <a:r>
              <a:rPr lang="zh-CN" altLang="zh-CN" sz="2800" dirty="0" smtClean="0">
                <a:latin typeface="Times New Roman" panose="02020603050405020304" pitchFamily="18" charset="0"/>
                <a:ea typeface="宋体" panose="02010600030101010101" pitchFamily="2" charset="-122"/>
              </a:rPr>
              <a:t>出来</a:t>
            </a:r>
            <a:endParaRPr lang="zh-CN" altLang="zh-CN" sz="1100" dirty="0">
              <a:latin typeface="Times New Roman" panose="02020603050405020304" pitchFamily="18" charset="0"/>
              <a:ea typeface="宋体" panose="02010600030101010101" pitchFamily="2" charset="-122"/>
            </a:endParaRPr>
          </a:p>
        </p:txBody>
      </p:sp>
      <p:sp>
        <p:nvSpPr>
          <p:cNvPr id="30" name="TextBox 9"/>
          <p:cNvSpPr txBox="1"/>
          <p:nvPr/>
        </p:nvSpPr>
        <p:spPr>
          <a:xfrm>
            <a:off x="253033" y="1399060"/>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31" name="圆角矩形 30">
            <a:hlinkClick r:id="rId2" action="ppaction://hlinksldjump"/>
          </p:cNvPr>
          <p:cNvSpPr/>
          <p:nvPr/>
        </p:nvSpPr>
        <p:spPr>
          <a:xfrm>
            <a:off x="2280424"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pSp>
        <p:nvGrpSpPr>
          <p:cNvPr id="20" name="组合 19"/>
          <p:cNvGrpSpPr/>
          <p:nvPr/>
        </p:nvGrpSpPr>
        <p:grpSpPr>
          <a:xfrm>
            <a:off x="404" y="3500629"/>
            <a:ext cx="11800059" cy="2626576"/>
            <a:chOff x="404" y="621482"/>
            <a:chExt cx="11800059" cy="2626576"/>
          </a:xfrm>
        </p:grpSpPr>
        <p:sp>
          <p:nvSpPr>
            <p:cNvPr id="21" name="矩形 20"/>
            <p:cNvSpPr/>
            <p:nvPr/>
          </p:nvSpPr>
          <p:spPr>
            <a:xfrm>
              <a:off x="389949" y="621482"/>
              <a:ext cx="11410514" cy="262657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钠熔化成闪亮的小球主要破坏的是金属键，</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苯酚</a:t>
              </a:r>
              <a:r>
                <a:rPr lang="zh-CN" altLang="zh-CN" sz="2800" dirty="0">
                  <a:latin typeface="Times New Roman" panose="02020603050405020304" pitchFamily="18" charset="0"/>
                  <a:ea typeface="楷体" panose="02010609060101010101" pitchFamily="49" charset="-122"/>
                </a:rPr>
                <a:t>晶体久置后变为粉红色，破坏了共价键，</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氨</a:t>
              </a:r>
              <a:r>
                <a:rPr lang="zh-CN" altLang="zh-CN" sz="2800" dirty="0">
                  <a:latin typeface="Times New Roman" panose="02020603050405020304" pitchFamily="18" charset="0"/>
                  <a:ea typeface="楷体" panose="02010609060101010101" pitchFamily="49" charset="-122"/>
                </a:rPr>
                <a:t>易液化是因为</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分子间含有氢键，使得分子间作用力增大，</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2" name="组合 21"/>
            <p:cNvGrpSpPr/>
            <p:nvPr/>
          </p:nvGrpSpPr>
          <p:grpSpPr>
            <a:xfrm>
              <a:off x="404" y="859282"/>
              <a:ext cx="1190976" cy="319214"/>
              <a:chOff x="404" y="631222"/>
              <a:chExt cx="1190976" cy="319214"/>
            </a:xfrm>
          </p:grpSpPr>
          <p:cxnSp>
            <p:nvCxnSpPr>
              <p:cNvPr id="23" name="直接连接符 22">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4" name="任意多边形 23"/>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linds(horizont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389949" y="867158"/>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下列事实与氢键无关的是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冰中每个水分子周围只有</a:t>
            </a: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个紧邻的水分子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常温下，互为同分异构体的乙醇与甲醚的状态不同</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C.NH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的稳定性比</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的强</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液态</a:t>
            </a:r>
            <a:r>
              <a:rPr lang="en-US" altLang="zh-CN" sz="2800" dirty="0">
                <a:latin typeface="Times New Roman" panose="02020603050405020304" pitchFamily="18" charset="0"/>
                <a:ea typeface="宋体" panose="02010600030101010101" pitchFamily="2" charset="-122"/>
              </a:rPr>
              <a:t>HF</a:t>
            </a:r>
            <a:r>
              <a:rPr lang="zh-CN" altLang="zh-CN" sz="2800" dirty="0">
                <a:latin typeface="Times New Roman" panose="02020603050405020304" pitchFamily="18" charset="0"/>
                <a:ea typeface="宋体" panose="02010600030101010101" pitchFamily="2" charset="-122"/>
              </a:rPr>
              <a:t>的化学式有时写成</a:t>
            </a:r>
            <a:r>
              <a:rPr lang="en-US" altLang="zh-CN" sz="2800" dirty="0">
                <a:latin typeface="Times New Roman" panose="02020603050405020304" pitchFamily="18" charset="0"/>
                <a:ea typeface="宋体" panose="02010600030101010101" pitchFamily="2" charset="-122"/>
              </a:rPr>
              <a:t>(HF)</a:t>
            </a:r>
            <a:r>
              <a:rPr lang="en-US" altLang="zh-CN" sz="2800" i="1" baseline="-250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宋体" panose="02010600030101010101" pitchFamily="2" charset="-122"/>
              </a:rPr>
              <a:t>的</a:t>
            </a:r>
            <a:r>
              <a:rPr lang="zh-CN" altLang="zh-CN" sz="2800" dirty="0" smtClean="0">
                <a:latin typeface="Times New Roman" panose="02020603050405020304" pitchFamily="18" charset="0"/>
                <a:ea typeface="宋体" panose="02010600030101010101" pitchFamily="2" charset="-122"/>
              </a:rPr>
              <a:t>形式</a:t>
            </a:r>
            <a:endParaRPr lang="zh-CN" altLang="zh-CN" sz="1100" dirty="0">
              <a:latin typeface="Times New Roman" panose="02020603050405020304" pitchFamily="18" charset="0"/>
              <a:ea typeface="宋体" panose="02010600030101010101" pitchFamily="2" charset="-122"/>
            </a:endParaRPr>
          </a:p>
        </p:txBody>
      </p:sp>
      <p:sp>
        <p:nvSpPr>
          <p:cNvPr id="23" name="TextBox 9"/>
          <p:cNvSpPr txBox="1"/>
          <p:nvPr/>
        </p:nvSpPr>
        <p:spPr>
          <a:xfrm>
            <a:off x="281608" y="2779557"/>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5" name="圆角矩形 2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3" action="ppaction://hlinksldjump"/>
          </p:cNvPr>
          <p:cNvSpPr/>
          <p:nvPr/>
        </p:nvSpPr>
        <p:spPr>
          <a:xfrm>
            <a:off x="2691197"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7" name="圆角矩形 2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404" y="654616"/>
            <a:ext cx="11800059" cy="4647386"/>
            <a:chOff x="404" y="621482"/>
            <a:chExt cx="11800059" cy="4647386"/>
          </a:xfrm>
        </p:grpSpPr>
        <p:sp>
          <p:nvSpPr>
            <p:cNvPr id="36" name="矩形 35"/>
            <p:cNvSpPr/>
            <p:nvPr/>
          </p:nvSpPr>
          <p:spPr>
            <a:xfrm>
              <a:off x="389949" y="621482"/>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冰中的水分子间主要以氢键结合，而氢键具有方向性和饱和性，故每个水分子周围只有</a:t>
              </a:r>
              <a:r>
                <a:rPr lang="en-US" altLang="zh-CN" sz="28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个紧邻的水分子，</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互</a:t>
              </a:r>
              <a:r>
                <a:rPr lang="zh-CN" altLang="zh-CN" sz="2800" dirty="0">
                  <a:latin typeface="Times New Roman" panose="02020603050405020304" pitchFamily="18" charset="0"/>
                  <a:ea typeface="楷体" panose="02010609060101010101" pitchFamily="49" charset="-122"/>
                </a:rPr>
                <a:t>为同分异构体的乙醇与甲醚的状态不同，常温下前者为液态，后者为气态，这与乙醇分子间形成了氢键而甲醚分子间没有形成氢键有关，</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氨气</a:t>
              </a:r>
              <a:r>
                <a:rPr lang="zh-CN" altLang="zh-CN" sz="2800" dirty="0">
                  <a:latin typeface="Times New Roman" panose="02020603050405020304" pitchFamily="18" charset="0"/>
                  <a:ea typeface="楷体" panose="02010609060101010101" pitchFamily="49" charset="-122"/>
                </a:rPr>
                <a:t>和甲烷的稳定性分别与</a:t>
              </a:r>
              <a:r>
                <a:rPr lang="en-US" altLang="zh-CN" sz="2800" dirty="0">
                  <a:latin typeface="Times New Roman" panose="02020603050405020304" pitchFamily="18" charset="0"/>
                  <a:ea typeface="宋体" panose="02010600030101010101" pitchFamily="2" charset="-122"/>
                </a:rPr>
                <a:t>N</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和</a:t>
              </a:r>
              <a:r>
                <a:rPr lang="en-US" altLang="zh-CN" sz="2800" dirty="0">
                  <a:latin typeface="Times New Roman" panose="02020603050405020304" pitchFamily="18" charset="0"/>
                  <a:ea typeface="宋体" panose="02010600030101010101" pitchFamily="2" charset="-122"/>
                </a:rPr>
                <a:t>C</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zh-CN" altLang="zh-CN" sz="2800" dirty="0">
                  <a:latin typeface="Times New Roman" panose="02020603050405020304" pitchFamily="18" charset="0"/>
                  <a:ea typeface="楷体" panose="02010609060101010101" pitchFamily="49" charset="-122"/>
                </a:rPr>
                <a:t>的键能有关，跟氢键无关，</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符合题意</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39" name="组合 38"/>
            <p:cNvGrpSpPr/>
            <p:nvPr/>
          </p:nvGrpSpPr>
          <p:grpSpPr>
            <a:xfrm>
              <a:off x="404" y="859282"/>
              <a:ext cx="1190976" cy="319214"/>
              <a:chOff x="404" y="631222"/>
              <a:chExt cx="1190976" cy="319214"/>
            </a:xfrm>
          </p:grpSpPr>
          <p:cxnSp>
            <p:nvCxnSpPr>
              <p:cNvPr id="40" name="直接连接符 39">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1" name="任意多边形 40"/>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2" name="圆角矩形 4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3" name="圆角矩形 42">
            <a:hlinkClick r:id="rId3" action="ppaction://hlinksldjump"/>
          </p:cNvPr>
          <p:cNvSpPr/>
          <p:nvPr/>
        </p:nvSpPr>
        <p:spPr>
          <a:xfrm>
            <a:off x="2691197"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44" name="圆角矩形 43">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1" name="圆角矩形 50">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2" name="圆角矩形 51">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3" name="圆角矩形 52">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4" name="圆角矩形 53">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5" name="圆角矩形 54">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6" name="圆角矩形 55">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7" name="圆角矩形 56">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9" name="圆角矩形 58">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1381632"/>
            <a:ext cx="11412000" cy="1949508"/>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试比较下列有机酸的酸性强弱。</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COOH</a:t>
            </a:r>
            <a:r>
              <a:rPr lang="zh-CN" altLang="zh-CN" sz="2800" dirty="0">
                <a:latin typeface="Times New Roman" panose="02020603050405020304" pitchFamily="18" charset="0"/>
                <a:ea typeface="宋体" panose="02010600030101010101" pitchFamily="2" charset="-122"/>
              </a:rPr>
              <a:t>　</a:t>
            </a:r>
            <a:r>
              <a:rPr lang="en-US" altLang="zh-CN" sz="2800" dirty="0">
                <a:latin typeface="宋体" panose="02010600030101010101" pitchFamily="2" charset="-122"/>
                <a:ea typeface="宋体" panose="02010600030101010101" pitchFamily="2" charset="-122"/>
              </a:rPr>
              <a:t>②</a:t>
            </a:r>
            <a:r>
              <a:rPr lang="en-US" altLang="zh-CN" sz="2800" dirty="0">
                <a:latin typeface="Times New Roman" panose="02020603050405020304" pitchFamily="18" charset="0"/>
                <a:ea typeface="宋体" panose="02010600030101010101" pitchFamily="2" charset="-122"/>
              </a:rPr>
              <a:t>CCl</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COOH</a:t>
            </a:r>
            <a:r>
              <a:rPr lang="zh-CN" altLang="zh-CN" sz="2800" dirty="0">
                <a:latin typeface="Times New Roman" panose="02020603050405020304" pitchFamily="18" charset="0"/>
                <a:ea typeface="宋体" panose="02010600030101010101" pitchFamily="2" charset="-122"/>
              </a:rPr>
              <a:t>　</a:t>
            </a:r>
            <a:r>
              <a:rPr lang="en-US" altLang="zh-CN" sz="2800" dirty="0">
                <a:latin typeface="宋体" panose="02010600030101010101" pitchFamily="2" charset="-122"/>
                <a:ea typeface="宋体" panose="02010600030101010101" pitchFamily="2" charset="-122"/>
              </a:rPr>
              <a:t>③</a:t>
            </a:r>
            <a:r>
              <a:rPr lang="en-US" altLang="zh-CN" sz="2800" dirty="0" smtClean="0">
                <a:latin typeface="Times New Roman" panose="02020603050405020304" pitchFamily="18" charset="0"/>
                <a:ea typeface="宋体" panose="02010600030101010101" pitchFamily="2" charset="-122"/>
              </a:rPr>
              <a:t>CHCl</a:t>
            </a:r>
            <a:r>
              <a:rPr lang="en-US" altLang="zh-CN" sz="2800" baseline="-25000" dirty="0" smtClean="0">
                <a:latin typeface="Times New Roman" panose="02020603050405020304" pitchFamily="18" charset="0"/>
                <a:ea typeface="宋体" panose="02010600030101010101" pitchFamily="2" charset="-122"/>
              </a:rPr>
              <a:t>2</a:t>
            </a:r>
            <a:r>
              <a:rPr lang="en-US" altLang="zh-CN" sz="2800" dirty="0" smtClean="0">
                <a:latin typeface="Times New Roman" panose="02020603050405020304" pitchFamily="18" charset="0"/>
                <a:ea typeface="宋体" panose="02010600030101010101" pitchFamily="2" charset="-122"/>
              </a:rPr>
              <a:t>COOH</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宋体" panose="02010600030101010101" pitchFamily="2" charset="-122"/>
                <a:ea typeface="宋体" panose="02010600030101010101" pitchFamily="2" charset="-122"/>
              </a:rPr>
              <a:t>④</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ClCOOH</a:t>
            </a:r>
            <a:r>
              <a:rPr lang="zh-CN" altLang="zh-CN" sz="2800" dirty="0">
                <a:latin typeface="Times New Roman" panose="02020603050405020304" pitchFamily="18" charset="0"/>
                <a:ea typeface="宋体" panose="02010600030101010101" pitchFamily="2" charset="-122"/>
              </a:rPr>
              <a:t>　</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宋体" panose="02010600030101010101" pitchFamily="2" charset="-122"/>
                <a:ea typeface="宋体" panose="02010600030101010101" pitchFamily="2" charset="-122"/>
              </a:rPr>
              <a:t>⑤</a:t>
            </a:r>
            <a:r>
              <a:rPr lang="en-US" altLang="zh-CN" sz="2800" dirty="0" smtClean="0">
                <a:latin typeface="Times New Roman" panose="02020603050405020304" pitchFamily="18" charset="0"/>
                <a:ea typeface="宋体" panose="02010600030101010101" pitchFamily="2" charset="-122"/>
              </a:rPr>
              <a:t>CH</a:t>
            </a:r>
            <a:r>
              <a:rPr lang="en-US" altLang="zh-CN" sz="2800" baseline="-25000" dirty="0" smtClean="0">
                <a:latin typeface="Times New Roman" panose="02020603050405020304" pitchFamily="18" charset="0"/>
                <a:ea typeface="宋体" panose="02010600030101010101" pitchFamily="2" charset="-122"/>
              </a:rPr>
              <a:t>3</a:t>
            </a:r>
            <a:r>
              <a:rPr lang="en-US" altLang="zh-CN" sz="2800" dirty="0" smtClean="0">
                <a:latin typeface="Times New Roman" panose="02020603050405020304" pitchFamily="18" charset="0"/>
                <a:ea typeface="宋体" panose="02010600030101010101" pitchFamily="2" charset="-122"/>
              </a:rPr>
              <a:t>COOH</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宋体" panose="02010600030101010101" pitchFamily="2" charset="-122"/>
                <a:ea typeface="宋体" panose="02010600030101010101" pitchFamily="2" charset="-122"/>
              </a:rPr>
              <a:t>⑥</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COOH</a:t>
            </a:r>
            <a:endParaRPr lang="zh-CN" altLang="zh-CN" sz="1100" dirty="0">
              <a:effectLst/>
              <a:latin typeface="Times New Roman" panose="02020603050405020304" pitchFamily="18" charset="0"/>
              <a:ea typeface="宋体" panose="02010600030101010101" pitchFamily="2" charset="-122"/>
            </a:endParaRPr>
          </a:p>
        </p:txBody>
      </p:sp>
      <p:grpSp>
        <p:nvGrpSpPr>
          <p:cNvPr id="3" name="组合 2"/>
          <p:cNvGrpSpPr/>
          <p:nvPr/>
        </p:nvGrpSpPr>
        <p:grpSpPr>
          <a:xfrm>
            <a:off x="-9194" y="837506"/>
            <a:ext cx="1600587" cy="400110"/>
            <a:chOff x="-9194" y="437396"/>
            <a:chExt cx="1600587" cy="400110"/>
          </a:xfrm>
        </p:grpSpPr>
        <p:sp>
          <p:nvSpPr>
            <p:cNvPr id="4" name="shape39">
              <a:extLst>
                <a:ext uri="{FF2B5EF4-FFF2-40B4-BE49-F238E27FC236}">
                  <a16:creationId xmlns="" xmlns:a16="http://schemas.microsoft.com/office/drawing/2014/main" id="{753C4D28-2B83-FD6A-ED66-4EA1E3937622}"/>
                </a:ext>
              </a:extLst>
            </p:cNvPr>
            <p:cNvSpPr/>
            <p:nvPr/>
          </p:nvSpPr>
          <p:spPr>
            <a:xfrm>
              <a:off x="-9194" y="516888"/>
              <a:ext cx="389999" cy="248253"/>
            </a:xfrm>
            <a:prstGeom prst="rect">
              <a:avLst/>
            </a:prstGeom>
            <a:solidFill>
              <a:srgbClr val="00B0F0"/>
            </a:solidFill>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5" name="shape40">
              <a:extLst>
                <a:ext uri="{FF2B5EF4-FFF2-40B4-BE49-F238E27FC236}">
                  <a16:creationId xmlns="" xmlns:a16="http://schemas.microsoft.com/office/drawing/2014/main" id="{25661F7D-D015-0D7B-D10A-687524CEE420}"/>
                </a:ext>
              </a:extLst>
            </p:cNvPr>
            <p:cNvSpPr/>
            <p:nvPr/>
          </p:nvSpPr>
          <p:spPr>
            <a:xfrm>
              <a:off x="198620" y="554612"/>
              <a:ext cx="55537" cy="160947"/>
            </a:xfrm>
            <a:prstGeom prst="rect">
              <a:avLst/>
            </a:prstGeom>
            <a:solidFill>
              <a:schemeClr val="lt1">
                <a:lumMod val="100000"/>
              </a:schemeClr>
            </a:solidFill>
            <a:ln w="12700" cap="rnd">
              <a:noFill/>
            </a:ln>
          </p:spPr>
          <p:txBody>
            <a:bodyPr rtlCol="0" anchor="ct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endParaRPr/>
            </a:p>
          </p:txBody>
        </p:sp>
        <p:sp>
          <p:nvSpPr>
            <p:cNvPr id="6" name="矩形 5"/>
            <p:cNvSpPr/>
            <p:nvPr/>
          </p:nvSpPr>
          <p:spPr>
            <a:xfrm>
              <a:off x="380805" y="437396"/>
              <a:ext cx="1210588" cy="400110"/>
            </a:xfrm>
            <a:prstGeom prst="rect">
              <a:avLst/>
            </a:prstGeom>
          </p:spPr>
          <p:txBody>
            <a:bodyPr wrap="non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对点训练</a:t>
              </a:r>
            </a:p>
          </p:txBody>
        </p:sp>
      </p:grpSp>
      <p:sp>
        <p:nvSpPr>
          <p:cNvPr id="7" name="矩形 6">
            <a:extLst>
              <a:ext uri="{FF2B5EF4-FFF2-40B4-BE49-F238E27FC236}">
                <a16:creationId xmlns:a16="http://schemas.microsoft.com/office/drawing/2014/main" xmlns="" id="{E0622126-7017-37C2-EAF9-48A0D50A658B}"/>
              </a:ext>
            </a:extLst>
          </p:cNvPr>
          <p:cNvSpPr/>
          <p:nvPr/>
        </p:nvSpPr>
        <p:spPr>
          <a:xfrm>
            <a:off x="389206" y="3480142"/>
            <a:ext cx="11412000" cy="657872"/>
          </a:xfrm>
          <a:prstGeom prst="rect">
            <a:avLst/>
          </a:prstGeom>
        </p:spPr>
        <p:txBody>
          <a:bodyPr wrap="square">
            <a:spAutoFit/>
          </a:bodyPr>
          <a:lstStyle/>
          <a:p>
            <a:pPr algn="just">
              <a:lnSpc>
                <a:spcPct val="150000"/>
              </a:lnSpc>
              <a:spcAft>
                <a:spcPts val="0"/>
              </a:spcAft>
              <a:tabLst>
                <a:tab pos="2790825" algn="l"/>
                <a:tab pos="4231005" algn="l"/>
              </a:tabLst>
            </a:pPr>
            <a:r>
              <a:rPr lang="zh-CN" altLang="zh-CN" sz="2800" dirty="0">
                <a:solidFill>
                  <a:srgbClr val="C00000"/>
                </a:solidFill>
                <a:latin typeface="Times New Roman" panose="02020603050405020304" pitchFamily="18" charset="0"/>
                <a:ea typeface="微软雅黑" panose="020B0503020204020204" pitchFamily="34" charset="-122"/>
              </a:rPr>
              <a:t>答案</a:t>
            </a:r>
            <a:r>
              <a:rPr lang="zh-CN" altLang="zh-CN" sz="2800" dirty="0">
                <a:solidFill>
                  <a:srgbClr val="0066FF"/>
                </a:solidFill>
                <a:latin typeface="Times New Roman" panose="02020603050405020304" pitchFamily="18" charset="0"/>
                <a:ea typeface="微软雅黑" panose="020B0503020204020204" pitchFamily="34" charset="-122"/>
              </a:rPr>
              <a:t>　</a:t>
            </a:r>
            <a:r>
              <a:rPr lang="en-US" altLang="zh-CN" sz="2800" dirty="0">
                <a:solidFill>
                  <a:srgbClr val="0066FF"/>
                </a:solidFill>
                <a:latin typeface="宋体" panose="02010600030101010101" pitchFamily="2" charset="-122"/>
                <a:ea typeface="宋体" panose="02010600030101010101" pitchFamily="2" charset="-122"/>
              </a:rPr>
              <a:t>①</a:t>
            </a:r>
            <a:r>
              <a:rPr lang="en-US" altLang="zh-CN" sz="2800" dirty="0">
                <a:solidFill>
                  <a:srgbClr val="0066FF"/>
                </a:solidFill>
                <a:latin typeface="Times New Roman" panose="02020603050405020304" pitchFamily="18" charset="0"/>
                <a:ea typeface="宋体" panose="02010600030101010101" pitchFamily="2" charset="-122"/>
              </a:rPr>
              <a:t>&gt;</a:t>
            </a:r>
            <a:r>
              <a:rPr lang="en-US" altLang="zh-CN" sz="2800" dirty="0">
                <a:solidFill>
                  <a:srgbClr val="0066FF"/>
                </a:solidFill>
                <a:latin typeface="宋体" panose="02010600030101010101" pitchFamily="2" charset="-122"/>
                <a:ea typeface="宋体" panose="02010600030101010101" pitchFamily="2" charset="-122"/>
              </a:rPr>
              <a:t>②</a:t>
            </a:r>
            <a:r>
              <a:rPr lang="en-US" altLang="zh-CN" sz="2800" dirty="0">
                <a:solidFill>
                  <a:srgbClr val="0066FF"/>
                </a:solidFill>
                <a:latin typeface="Times New Roman" panose="02020603050405020304" pitchFamily="18" charset="0"/>
                <a:ea typeface="宋体" panose="02010600030101010101" pitchFamily="2" charset="-122"/>
              </a:rPr>
              <a:t>&gt;</a:t>
            </a:r>
            <a:r>
              <a:rPr lang="en-US" altLang="zh-CN" sz="2800" dirty="0">
                <a:solidFill>
                  <a:srgbClr val="0066FF"/>
                </a:solidFill>
                <a:latin typeface="宋体" panose="02010600030101010101" pitchFamily="2" charset="-122"/>
                <a:ea typeface="宋体" panose="02010600030101010101" pitchFamily="2" charset="-122"/>
              </a:rPr>
              <a:t>③</a:t>
            </a:r>
            <a:r>
              <a:rPr lang="en-US" altLang="zh-CN" sz="2800" dirty="0">
                <a:solidFill>
                  <a:srgbClr val="0066FF"/>
                </a:solidFill>
                <a:latin typeface="Times New Roman" panose="02020603050405020304" pitchFamily="18" charset="0"/>
                <a:ea typeface="宋体" panose="02010600030101010101" pitchFamily="2" charset="-122"/>
              </a:rPr>
              <a:t>&gt;</a:t>
            </a:r>
            <a:r>
              <a:rPr lang="en-US" altLang="zh-CN" sz="2800" dirty="0">
                <a:solidFill>
                  <a:srgbClr val="0066FF"/>
                </a:solidFill>
                <a:latin typeface="宋体" panose="02010600030101010101" pitchFamily="2" charset="-122"/>
                <a:ea typeface="宋体" panose="02010600030101010101" pitchFamily="2" charset="-122"/>
              </a:rPr>
              <a:t>④</a:t>
            </a:r>
            <a:r>
              <a:rPr lang="en-US" altLang="zh-CN" sz="2800" dirty="0">
                <a:solidFill>
                  <a:srgbClr val="0066FF"/>
                </a:solidFill>
                <a:latin typeface="Times New Roman" panose="02020603050405020304" pitchFamily="18" charset="0"/>
                <a:ea typeface="宋体" panose="02010600030101010101" pitchFamily="2" charset="-122"/>
              </a:rPr>
              <a:t>&gt;</a:t>
            </a:r>
            <a:r>
              <a:rPr lang="en-US" altLang="zh-CN" sz="2800" dirty="0">
                <a:solidFill>
                  <a:srgbClr val="0066FF"/>
                </a:solidFill>
                <a:latin typeface="宋体" panose="02010600030101010101" pitchFamily="2" charset="-122"/>
                <a:ea typeface="宋体" panose="02010600030101010101" pitchFamily="2" charset="-122"/>
              </a:rPr>
              <a:t>⑤</a:t>
            </a:r>
            <a:r>
              <a:rPr lang="en-US" altLang="zh-CN" sz="2800" dirty="0">
                <a:solidFill>
                  <a:srgbClr val="0066FF"/>
                </a:solidFill>
                <a:latin typeface="Times New Roman" panose="02020603050405020304" pitchFamily="18" charset="0"/>
                <a:ea typeface="宋体" panose="02010600030101010101" pitchFamily="2" charset="-122"/>
              </a:rPr>
              <a:t>&gt;</a:t>
            </a:r>
            <a:r>
              <a:rPr lang="en-US" altLang="zh-CN" sz="2800" dirty="0" smtClean="0">
                <a:solidFill>
                  <a:srgbClr val="0066FF"/>
                </a:solidFill>
                <a:latin typeface="宋体" panose="02010600030101010101" pitchFamily="2" charset="-122"/>
                <a:ea typeface="宋体" panose="02010600030101010101" pitchFamily="2" charset="-122"/>
              </a:rPr>
              <a:t>⑥</a:t>
            </a:r>
            <a:endParaRPr lang="zh-CN" altLang="zh-CN" sz="1100" dirty="0">
              <a:solidFill>
                <a:srgbClr val="0066FF"/>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78683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389949" y="333450"/>
            <a:ext cx="11410514"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下列各组分子中，都属于含极性键的非极性分子的是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SO</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	</a:t>
            </a:r>
            <a:r>
              <a:rPr lang="en-US" altLang="zh-CN" sz="2800" dirty="0" err="1" smtClean="0">
                <a:latin typeface="Times New Roman" panose="02020603050405020304" pitchFamily="18" charset="0"/>
                <a:ea typeface="宋体" panose="02010600030101010101" pitchFamily="2" charset="-122"/>
              </a:rPr>
              <a:t>B.HCl</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S</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C.CO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	D.P</a:t>
            </a:r>
            <a:r>
              <a:rPr lang="en-US" altLang="zh-CN" sz="2800" baseline="-25000" dirty="0" smtClean="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C</a:t>
            </a:r>
            <a:r>
              <a:rPr lang="en-US" altLang="zh-CN" sz="2800" baseline="-25000" dirty="0" smtClean="0">
                <a:latin typeface="Times New Roman" panose="02020603050405020304" pitchFamily="18" charset="0"/>
                <a:ea typeface="宋体" panose="02010600030101010101" pitchFamily="2" charset="-122"/>
              </a:rPr>
              <a:t>2</a:t>
            </a:r>
            <a:r>
              <a:rPr lang="en-US" altLang="zh-CN" sz="2800" dirty="0" smtClean="0">
                <a:latin typeface="Times New Roman" panose="02020603050405020304" pitchFamily="18" charset="0"/>
                <a:ea typeface="宋体" panose="02010600030101010101" pitchFamily="2" charset="-122"/>
              </a:rPr>
              <a:t>H</a:t>
            </a:r>
            <a:r>
              <a:rPr lang="en-US" altLang="zh-CN" sz="2800" baseline="-25000" dirty="0" smtClean="0">
                <a:latin typeface="Times New Roman" panose="02020603050405020304" pitchFamily="18" charset="0"/>
                <a:ea typeface="宋体" panose="02010600030101010101" pitchFamily="2" charset="-122"/>
              </a:rPr>
              <a:t>4</a:t>
            </a:r>
            <a:endParaRPr lang="zh-CN" altLang="zh-CN" sz="1100" dirty="0">
              <a:latin typeface="Times New Roman" panose="02020603050405020304" pitchFamily="18" charset="0"/>
              <a:ea typeface="宋体" panose="02010600030101010101" pitchFamily="2" charset="-122"/>
            </a:endParaRPr>
          </a:p>
        </p:txBody>
      </p:sp>
      <p:sp>
        <p:nvSpPr>
          <p:cNvPr id="31" name="TextBox 9"/>
          <p:cNvSpPr txBox="1"/>
          <p:nvPr/>
        </p:nvSpPr>
        <p:spPr>
          <a:xfrm>
            <a:off x="272083" y="1622475"/>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32" name="圆角矩形 3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4" action="ppaction://hlinksldjump"/>
          </p:cNvPr>
          <p:cNvSpPr/>
          <p:nvPr/>
        </p:nvSpPr>
        <p:spPr>
          <a:xfrm>
            <a:off x="3101970"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pSp>
        <p:nvGrpSpPr>
          <p:cNvPr id="20" name="组合 19"/>
          <p:cNvGrpSpPr/>
          <p:nvPr/>
        </p:nvGrpSpPr>
        <p:grpSpPr>
          <a:xfrm>
            <a:off x="404" y="2539529"/>
            <a:ext cx="11800059" cy="3354724"/>
            <a:chOff x="404" y="621482"/>
            <a:chExt cx="11800059" cy="3354724"/>
          </a:xfrm>
        </p:grpSpPr>
        <p:sp>
          <p:nvSpPr>
            <p:cNvPr id="21" name="矩形 20"/>
            <p:cNvSpPr/>
            <p:nvPr/>
          </p:nvSpPr>
          <p:spPr>
            <a:xfrm>
              <a:off x="389949" y="621482"/>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为极性分子，</a:t>
              </a:r>
              <a:r>
                <a:rPr lang="en-US" altLang="zh-CN" sz="2800" dirty="0">
                  <a:latin typeface="Times New Roman" panose="02020603050405020304" pitchFamily="18" charset="0"/>
                  <a:ea typeface="宋体" panose="02010600030101010101" pitchFamily="2" charset="-122"/>
                </a:rPr>
                <a:t>SO</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为含有极性键的非极性分子，</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err="1" smtClean="0">
                  <a:latin typeface="Times New Roman" panose="02020603050405020304" pitchFamily="18" charset="0"/>
                  <a:ea typeface="宋体" panose="02010600030101010101" pitchFamily="2" charset="-122"/>
                </a:rPr>
                <a:t>HCl</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S</a:t>
              </a:r>
              <a:r>
                <a:rPr lang="zh-CN" altLang="zh-CN" sz="2800" dirty="0">
                  <a:latin typeface="Times New Roman" panose="02020603050405020304" pitchFamily="18" charset="0"/>
                  <a:ea typeface="楷体" panose="02010609060101010101" pitchFamily="49" charset="-122"/>
                </a:rPr>
                <a:t>均为含有极性键的极性分子，</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CO</a:t>
              </a:r>
              <a:r>
                <a:rPr lang="en-US" altLang="zh-CN" sz="2800" baseline="-25000" dirty="0" smtClean="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均为含有极性键的非极性分子，</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符合题意</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P</a:t>
              </a:r>
              <a:r>
                <a:rPr lang="en-US" altLang="zh-CN" sz="2800" baseline="-25000" dirty="0" smtClean="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为含有非极性键的非极性分子，</a:t>
              </a:r>
              <a:r>
                <a:rPr lang="en-US" altLang="zh-CN" sz="2800" dirty="0">
                  <a:latin typeface="Times New Roman" panose="02020603050405020304" pitchFamily="18" charset="0"/>
                  <a:ea typeface="宋体" panose="02010600030101010101" pitchFamily="2" charset="-122"/>
                </a:rPr>
                <a:t>C</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为含有极性键和非极性键的非极性分子，</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不符合题意</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2" name="组合 21"/>
            <p:cNvGrpSpPr/>
            <p:nvPr/>
          </p:nvGrpSpPr>
          <p:grpSpPr>
            <a:xfrm>
              <a:off x="404" y="859282"/>
              <a:ext cx="1190976" cy="319214"/>
              <a:chOff x="404" y="631222"/>
              <a:chExt cx="1190976" cy="319214"/>
            </a:xfrm>
          </p:grpSpPr>
          <p:cxnSp>
            <p:nvCxnSpPr>
              <p:cNvPr id="23" name="直接连接符 22">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4" name="任意多边形 23"/>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582608"/>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a:latin typeface="Times New Roman" panose="02020603050405020304" pitchFamily="18" charset="0"/>
                <a:ea typeface="宋体" panose="02010600030101010101" pitchFamily="2" charset="-122"/>
              </a:rPr>
              <a:t>4</a:t>
            </a:r>
            <a:r>
              <a:rPr lang="en-US" altLang="zh-CN" sz="2800" smtClean="0">
                <a:latin typeface="Times New Roman" panose="02020603050405020304" pitchFamily="18" charset="0"/>
                <a:ea typeface="宋体" panose="02010600030101010101" pitchFamily="2" charset="-122"/>
              </a:rPr>
              <a:t>.</a:t>
            </a:r>
            <a:r>
              <a:rPr lang="zh-CN" altLang="zh-CN" sz="2800" smtClean="0">
                <a:latin typeface="Times New Roman" panose="02020603050405020304" pitchFamily="18" charset="0"/>
                <a:ea typeface="宋体" panose="02010600030101010101" pitchFamily="2" charset="-122"/>
              </a:rPr>
              <a:t>下列</a:t>
            </a:r>
            <a:r>
              <a:rPr lang="zh-CN" altLang="zh-CN" sz="2800" dirty="0">
                <a:latin typeface="Times New Roman" panose="02020603050405020304" pitchFamily="18" charset="0"/>
                <a:ea typeface="宋体" panose="02010600030101010101" pitchFamily="2" charset="-122"/>
              </a:rPr>
              <a:t>关于物质结构与性质的说法正确的是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臭氧是由极性键构成的极性分子，因此其在水中的溶解度大于在四</a:t>
            </a:r>
            <a:r>
              <a:rPr lang="zh-CN" altLang="zh-CN" sz="2800" dirty="0" smtClean="0">
                <a:latin typeface="Times New Roman" panose="02020603050405020304" pitchFamily="18" charset="0"/>
                <a:ea typeface="宋体" panose="02010600030101010101" pitchFamily="2" charset="-122"/>
              </a:rPr>
              <a:t>氯</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化</a:t>
            </a:r>
            <a:r>
              <a:rPr lang="zh-CN" altLang="zh-CN" sz="2800" dirty="0">
                <a:latin typeface="Times New Roman" panose="02020603050405020304" pitchFamily="18" charset="0"/>
                <a:ea typeface="宋体" panose="02010600030101010101" pitchFamily="2" charset="-122"/>
              </a:rPr>
              <a:t>碳中的溶解度</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spc="-50" dirty="0">
                <a:latin typeface="Times New Roman" panose="02020603050405020304" pitchFamily="18" charset="0"/>
                <a:ea typeface="宋体" panose="02010600030101010101" pitchFamily="2" charset="-122"/>
              </a:rPr>
              <a:t>B.O</a:t>
            </a:r>
            <a:r>
              <a:rPr lang="en-US" altLang="zh-CN" sz="2800" spc="-50" dirty="0">
                <a:latin typeface="宋体" panose="02010600030101010101" pitchFamily="2" charset="-122"/>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H</a:t>
            </a:r>
            <a:r>
              <a:rPr lang="en-US" altLang="zh-CN" sz="2800" spc="-50" dirty="0">
                <a:latin typeface="宋体" panose="02010600030101010101" pitchFamily="2" charset="-122"/>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O</a:t>
            </a:r>
            <a:r>
              <a:rPr lang="zh-CN" altLang="zh-CN" sz="2800" spc="-50" dirty="0">
                <a:latin typeface="Times New Roman" panose="02020603050405020304" pitchFamily="18" charset="0"/>
                <a:ea typeface="宋体" panose="02010600030101010101" pitchFamily="2" charset="-122"/>
              </a:rPr>
              <a:t>的键能大于</a:t>
            </a:r>
            <a:r>
              <a:rPr lang="en-US" altLang="zh-CN" sz="2800" spc="-50" dirty="0">
                <a:latin typeface="Times New Roman" panose="02020603050405020304" pitchFamily="18" charset="0"/>
                <a:ea typeface="宋体" panose="02010600030101010101" pitchFamily="2" charset="-122"/>
              </a:rPr>
              <a:t>F</a:t>
            </a:r>
            <a:r>
              <a:rPr lang="en-US" altLang="zh-CN" sz="2800" spc="-50" dirty="0">
                <a:latin typeface="宋体" panose="02010600030101010101" pitchFamily="2" charset="-122"/>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H</a:t>
            </a:r>
            <a:r>
              <a:rPr lang="en-US" altLang="zh-CN" sz="2800" spc="-50" dirty="0">
                <a:latin typeface="宋体" panose="02010600030101010101" pitchFamily="2" charset="-122"/>
                <a:ea typeface="宋体" panose="02010600030101010101" pitchFamily="2" charset="-122"/>
              </a:rPr>
              <a:t>…</a:t>
            </a:r>
            <a:r>
              <a:rPr lang="en-US" altLang="zh-CN" sz="2800" spc="-50" dirty="0">
                <a:latin typeface="Times New Roman" panose="02020603050405020304" pitchFamily="18" charset="0"/>
                <a:ea typeface="宋体" panose="02010600030101010101" pitchFamily="2" charset="-122"/>
              </a:rPr>
              <a:t>F</a:t>
            </a:r>
            <a:r>
              <a:rPr lang="zh-CN" altLang="zh-CN" sz="2800" spc="-50" dirty="0">
                <a:latin typeface="Times New Roman" panose="02020603050405020304" pitchFamily="18" charset="0"/>
                <a:ea typeface="宋体" panose="02010600030101010101" pitchFamily="2" charset="-122"/>
              </a:rPr>
              <a:t>的键能，因此水的沸点高于氟化氢的沸点</a:t>
            </a:r>
            <a:endParaRPr lang="zh-CN" altLang="zh-CN" sz="1100" spc="-5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石墨层间靠范德华力维系，因此石墨的熔点较低</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水晶内部微观粒子呈现周期性有序排列，因此水晶不同方向的</a:t>
            </a:r>
            <a:r>
              <a:rPr lang="zh-CN" altLang="zh-CN" sz="2800" dirty="0" smtClean="0">
                <a:latin typeface="Times New Roman" panose="02020603050405020304" pitchFamily="18" charset="0"/>
                <a:ea typeface="宋体" panose="02010600030101010101" pitchFamily="2" charset="-122"/>
              </a:rPr>
              <a:t>导热性</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不同</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53033" y="3789834"/>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5" action="ppaction://hlinksldjump"/>
          </p:cNvPr>
          <p:cNvSpPr/>
          <p:nvPr/>
        </p:nvSpPr>
        <p:spPr>
          <a:xfrm>
            <a:off x="3512743"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4</a:t>
            </a:r>
            <a:endParaRPr kumimoji="1" lang="zh-CN" altLang="en-US" sz="1600" kern="0" dirty="0">
              <a:solidFill>
                <a:schemeClr val="bg1"/>
              </a:solidFill>
              <a:latin typeface="Arial" panose="020B0604020202020204"/>
              <a:ea typeface="微软雅黑" panose="020B0503020204020204" charset="-122"/>
            </a:endParaRPr>
          </a:p>
        </p:txBody>
      </p:sp>
      <p:sp>
        <p:nvSpPr>
          <p:cNvPr id="28" name="圆角矩形 27">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405458"/>
            <a:ext cx="11800059" cy="5293716"/>
            <a:chOff x="404" y="621482"/>
            <a:chExt cx="11800059" cy="5293716"/>
          </a:xfrm>
        </p:grpSpPr>
        <p:sp>
          <p:nvSpPr>
            <p:cNvPr id="27" name="矩形 26"/>
            <p:cNvSpPr/>
            <p:nvPr/>
          </p:nvSpPr>
          <p:spPr>
            <a:xfrm>
              <a:off x="389949" y="621482"/>
              <a:ext cx="11410514" cy="529371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臭氧是弱极性分子，水是极性分子，四氯化碳是非极性分子，因此臭氧在水中的溶解度小于在四氯化碳中的溶解度，</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因为</a:t>
              </a:r>
              <a:r>
                <a:rPr lang="zh-CN" altLang="zh-CN" sz="2800" dirty="0">
                  <a:latin typeface="Times New Roman" panose="02020603050405020304" pitchFamily="18" charset="0"/>
                  <a:ea typeface="楷体" panose="02010609060101010101" pitchFamily="49" charset="-122"/>
                </a:rPr>
                <a:t>水分子间形成的氢键数目大于氟化氢分子间形成的氢键数目，因此水的沸点高于氟化氢的沸点，</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石墨</a:t>
              </a:r>
              <a:r>
                <a:rPr lang="zh-CN" altLang="zh-CN" sz="2800" dirty="0">
                  <a:latin typeface="Times New Roman" panose="02020603050405020304" pitchFamily="18" charset="0"/>
                  <a:ea typeface="楷体" panose="02010609060101010101" pitchFamily="49" charset="-122"/>
                </a:rPr>
                <a:t>层间靠范德华力维系，层内为共价键，共价键的键能强，石墨的熔点很高，</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水晶</a:t>
              </a:r>
              <a:r>
                <a:rPr lang="zh-CN" altLang="zh-CN" sz="2800" dirty="0">
                  <a:latin typeface="Times New Roman" panose="02020603050405020304" pitchFamily="18" charset="0"/>
                  <a:ea typeface="楷体" panose="02010609060101010101" pitchFamily="49" charset="-122"/>
                </a:rPr>
                <a:t>内部微粒呈周期性有序排列，导致水晶的导热性具有各向异性，</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1" name="圆角矩形 30">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4</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166307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654616"/>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rPr>
              <a:t>下列对分子结构及其性质的解释中，不正确的是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乙烷难溶于水、溴易溶于四氯化碳都可用</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规律解释</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可燃冰</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宋体" panose="02010600030101010101" pitchFamily="2" charset="-122"/>
              </a:rPr>
              <a:t>·8H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中甲烷分子与水分子间形成了氢键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羟基乙酸</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(OH)COOH]</a:t>
            </a:r>
            <a:r>
              <a:rPr lang="zh-CN" altLang="zh-CN" sz="2800" dirty="0">
                <a:latin typeface="Times New Roman" panose="02020603050405020304" pitchFamily="18" charset="0"/>
                <a:ea typeface="宋体" panose="02010600030101010101" pitchFamily="2" charset="-122"/>
              </a:rPr>
              <a:t>不属于手性分子，因其分子中不存在手性</a:t>
            </a:r>
            <a:r>
              <a:rPr lang="zh-CN" altLang="zh-CN" sz="2800" dirty="0" smtClean="0">
                <a:latin typeface="Times New Roman" panose="02020603050405020304" pitchFamily="18" charset="0"/>
                <a:ea typeface="宋体" panose="02010600030101010101" pitchFamily="2" charset="-122"/>
              </a:rPr>
              <a:t>碳</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原子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OH</a:t>
            </a:r>
            <a:r>
              <a:rPr lang="zh-CN" altLang="zh-CN" sz="2800" dirty="0">
                <a:latin typeface="Times New Roman" panose="02020603050405020304" pitchFamily="18" charset="0"/>
                <a:ea typeface="宋体" panose="02010600030101010101" pitchFamily="2" charset="-122"/>
              </a:rPr>
              <a:t>的沸点高于</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OCH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，是因为乙醇分子中含</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OH</a:t>
            </a:r>
            <a:r>
              <a:rPr lang="zh-CN" altLang="zh-CN" sz="2800" dirty="0">
                <a:latin typeface="Times New Roman" panose="02020603050405020304" pitchFamily="18" charset="0"/>
                <a:ea typeface="宋体" panose="02010600030101010101" pitchFamily="2" charset="-122"/>
              </a:rPr>
              <a:t>，能</a:t>
            </a:r>
            <a:r>
              <a:rPr lang="zh-CN" altLang="zh-CN" sz="2800" dirty="0" smtClean="0">
                <a:latin typeface="Times New Roman" panose="02020603050405020304" pitchFamily="18" charset="0"/>
                <a:ea typeface="宋体" panose="02010600030101010101" pitchFamily="2" charset="-122"/>
              </a:rPr>
              <a:t>形</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成</a:t>
            </a:r>
            <a:r>
              <a:rPr lang="zh-CN" altLang="zh-CN" sz="2800" dirty="0">
                <a:latin typeface="Times New Roman" panose="02020603050405020304" pitchFamily="18" charset="0"/>
                <a:ea typeface="宋体" panose="02010600030101010101" pitchFamily="2" charset="-122"/>
              </a:rPr>
              <a:t>分子间</a:t>
            </a:r>
            <a:r>
              <a:rPr lang="zh-CN" altLang="zh-CN" sz="2800" dirty="0" smtClean="0">
                <a:latin typeface="Times New Roman" panose="02020603050405020304" pitchFamily="18" charset="0"/>
                <a:ea typeface="宋体" panose="02010600030101010101" pitchFamily="2" charset="-122"/>
              </a:rPr>
              <a:t>氢键</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55311" y="1951534"/>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5</a:t>
            </a:r>
            <a:endParaRPr kumimoji="1" lang="zh-CN" altLang="en-US" sz="1600" kern="0" dirty="0">
              <a:solidFill>
                <a:schemeClr val="bg1"/>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981522"/>
            <a:ext cx="11800059" cy="3354724"/>
            <a:chOff x="404" y="621482"/>
            <a:chExt cx="11800059" cy="3354724"/>
          </a:xfrm>
        </p:grpSpPr>
        <p:sp>
          <p:nvSpPr>
            <p:cNvPr id="27" name="矩形 26"/>
            <p:cNvSpPr/>
            <p:nvPr/>
          </p:nvSpPr>
          <p:spPr>
            <a:xfrm>
              <a:off x="389949" y="621482"/>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水为极性分子，乙烷、溴、四氯化碳都为非极性分子，所以乙烷难溶于水、溴易溶于四氯化碳都可用</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规律解释，</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CH</a:t>
              </a:r>
              <a:r>
                <a:rPr lang="en-US" altLang="zh-CN" sz="2800" baseline="-25000" dirty="0" smtClean="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与</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分子间不能形成氢键，</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不正确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羟基</a:t>
              </a:r>
              <a:r>
                <a:rPr lang="zh-CN" altLang="zh-CN" sz="2800" dirty="0">
                  <a:latin typeface="Times New Roman" panose="02020603050405020304" pitchFamily="18" charset="0"/>
                  <a:ea typeface="楷体" panose="02010609060101010101" pitchFamily="49" charset="-122"/>
                </a:rPr>
                <a:t>乙酸</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OH</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COOH</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楷体" panose="02010609060101010101" pitchFamily="49" charset="-122"/>
                </a:rPr>
                <a:t>分子中没有手性碳原子，所以不属于手性分子，</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1" name="圆角矩形 30">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5</a:t>
            </a:r>
            <a:endParaRPr kumimoji="1" lang="zh-CN" altLang="en-US" sz="1600" kern="0" dirty="0">
              <a:solidFill>
                <a:schemeClr val="bg1"/>
              </a:solidFill>
              <a:latin typeface="Arial" panose="020B0604020202020204"/>
              <a:ea typeface="微软雅黑" panose="020B0503020204020204" charset="-122"/>
            </a:endParaRPr>
          </a:p>
        </p:txBody>
      </p:sp>
      <p:sp>
        <p:nvSpPr>
          <p:cNvPr id="36" name="圆角矩形 3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33214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1011174"/>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6.</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2025·</a:t>
            </a:r>
            <a:r>
              <a:rPr lang="zh-CN" altLang="zh-CN" sz="2800" dirty="0">
                <a:latin typeface="Times New Roman" panose="02020603050405020304" pitchFamily="18" charset="0"/>
                <a:ea typeface="楷体" panose="02010609060101010101" pitchFamily="49" charset="-122"/>
              </a:rPr>
              <a:t>深圳翠园中学月考</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下列有关物质结构与性质的说法正确的是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A.CO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SO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都是由极性键构成的非极性分子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spc="-50" dirty="0">
                <a:latin typeface="Times New Roman" panose="02020603050405020304" pitchFamily="18" charset="0"/>
                <a:ea typeface="宋体" panose="02010600030101010101" pitchFamily="2" charset="-122"/>
              </a:rPr>
              <a:t>B.</a:t>
            </a:r>
            <a:r>
              <a:rPr lang="zh-CN" altLang="zh-CN" sz="2800" spc="-50" dirty="0">
                <a:latin typeface="Times New Roman" panose="02020603050405020304" pitchFamily="18" charset="0"/>
                <a:ea typeface="宋体" panose="02010600030101010101" pitchFamily="2" charset="-122"/>
              </a:rPr>
              <a:t>氟的电负性大于氯的电负性，导致三氟乙酸的酸性大于三氯乙酸的酸性</a:t>
            </a:r>
            <a:endParaRPr lang="zh-CN" altLang="zh-CN" sz="1100" spc="-5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OH</a:t>
            </a:r>
            <a:r>
              <a:rPr lang="zh-CN" altLang="zh-CN" sz="2800" dirty="0">
                <a:latin typeface="Times New Roman" panose="02020603050405020304" pitchFamily="18" charset="0"/>
                <a:ea typeface="宋体" panose="02010600030101010101" pitchFamily="2" charset="-122"/>
              </a:rPr>
              <a:t>为非极性分子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碘易溶于浓碘化钾溶液、甲烷难溶于水都可用</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规律</a:t>
            </a:r>
            <a:r>
              <a:rPr lang="zh-CN" altLang="zh-CN" sz="2800" dirty="0" smtClean="0">
                <a:latin typeface="Times New Roman" panose="02020603050405020304" pitchFamily="18" charset="0"/>
                <a:ea typeface="宋体" panose="02010600030101010101" pitchFamily="2" charset="-122"/>
              </a:rPr>
              <a:t>解释</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53033" y="2309409"/>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6</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654616"/>
            <a:ext cx="11800059" cy="4647386"/>
            <a:chOff x="404" y="621482"/>
            <a:chExt cx="11800059" cy="4647386"/>
          </a:xfrm>
        </p:grpSpPr>
        <mc:AlternateContent xmlns:mc="http://schemas.openxmlformats.org/markup-compatibility/2006" xmlns:a14="http://schemas.microsoft.com/office/drawing/2010/main">
          <mc:Choice Requires="a14">
            <p:sp>
              <p:nvSpPr>
                <p:cNvPr id="27" name="矩形 26"/>
                <p:cNvSpPr/>
                <p:nvPr/>
              </p:nvSpPr>
              <p:spPr>
                <a:xfrm>
                  <a:off x="389949" y="621482"/>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effectLst/>
                      <a:latin typeface="Times New Roman" panose="02020603050405020304" pitchFamily="18" charset="0"/>
                      <a:ea typeface="宋体" panose="02010600030101010101" pitchFamily="2" charset="-122"/>
                    </a:rPr>
                    <a:t>CO</a:t>
                  </a:r>
                  <a:r>
                    <a:rPr lang="en-US" altLang="zh-CN" sz="2800" baseline="-250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为非极性分子，</a:t>
                  </a:r>
                  <a:r>
                    <a:rPr lang="en-US" altLang="zh-CN" sz="2800" dirty="0">
                      <a:effectLst/>
                      <a:latin typeface="Times New Roman" panose="02020603050405020304" pitchFamily="18" charset="0"/>
                      <a:ea typeface="宋体" panose="02010600030101010101" pitchFamily="2" charset="-122"/>
                    </a:rPr>
                    <a:t>SO</a:t>
                  </a:r>
                  <a:r>
                    <a:rPr lang="en-US" altLang="zh-CN" sz="2800" baseline="-250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为极性分子，</a:t>
                  </a:r>
                  <a:r>
                    <a:rPr lang="en-US" altLang="zh-CN" sz="2800" dirty="0">
                      <a:effectLst/>
                      <a:latin typeface="Times New Roman" panose="02020603050405020304" pitchFamily="18" charset="0"/>
                      <a:ea typeface="宋体" panose="02010600030101010101" pitchFamily="2" charset="-122"/>
                    </a:rPr>
                    <a:t>A</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effectLst/>
                      <a:latin typeface="Times New Roman" panose="02020603050405020304" pitchFamily="18" charset="0"/>
                      <a:ea typeface="楷体" panose="02010609060101010101" pitchFamily="49" charset="-122"/>
                    </a:rPr>
                    <a:t>氟</a:t>
                  </a:r>
                  <a:r>
                    <a:rPr lang="zh-CN" altLang="zh-CN" sz="2800" dirty="0">
                      <a:effectLst/>
                      <a:latin typeface="Times New Roman" panose="02020603050405020304" pitchFamily="18" charset="0"/>
                      <a:ea typeface="楷体" panose="02010609060101010101" pitchFamily="49" charset="-122"/>
                    </a:rPr>
                    <a:t>的电负性大于氯的电负性，使</a:t>
                  </a:r>
                  <a:r>
                    <a:rPr lang="en-US" altLang="zh-CN" sz="2800" dirty="0">
                      <a:effectLst/>
                      <a:latin typeface="楷体" panose="02010609060101010101" pitchFamily="49"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CF</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的极性比</a:t>
                  </a:r>
                  <a:r>
                    <a:rPr lang="en-US" altLang="zh-CN" sz="2800" dirty="0">
                      <a:effectLst/>
                      <a:latin typeface="楷体" panose="02010609060101010101" pitchFamily="49"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CCl</a:t>
                  </a:r>
                  <a:r>
                    <a:rPr lang="en-US" altLang="zh-CN" sz="2800" baseline="-250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的强，使</a:t>
                  </a:r>
                  <a:r>
                    <a:rPr lang="en-US" altLang="zh-CN" sz="2800" dirty="0">
                      <a:effectLst/>
                      <a:latin typeface="楷体" panose="02010609060101010101" pitchFamily="49" charset="-122"/>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COOH</a:t>
                  </a:r>
                  <a:r>
                    <a:rPr lang="zh-CN" altLang="zh-CN" sz="2800" dirty="0">
                      <a:effectLst/>
                      <a:latin typeface="Times New Roman" panose="02020603050405020304" pitchFamily="18" charset="0"/>
                      <a:ea typeface="楷体" panose="02010609060101010101" pitchFamily="49" charset="-122"/>
                    </a:rPr>
                    <a:t>中的氢离子更易电离出来，</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正确</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effectLst/>
                      <a:latin typeface="Times New Roman" panose="02020603050405020304" pitchFamily="18" charset="0"/>
                      <a:ea typeface="宋体" panose="02010600030101010101" pitchFamily="2" charset="-122"/>
                    </a:rPr>
                    <a:t>CH</a:t>
                  </a:r>
                  <a:r>
                    <a:rPr lang="en-US" altLang="zh-CN" sz="2800" baseline="-25000" dirty="0" smtClean="0">
                      <a:effectLst/>
                      <a:latin typeface="Times New Roman" panose="02020603050405020304" pitchFamily="18" charset="0"/>
                      <a:ea typeface="宋体" panose="02010600030101010101" pitchFamily="2" charset="-122"/>
                    </a:rPr>
                    <a:t>3</a:t>
                  </a:r>
                  <a:r>
                    <a:rPr lang="en-US" altLang="zh-CN" sz="2800" dirty="0" smtClean="0">
                      <a:effectLst/>
                      <a:latin typeface="Times New Roman" panose="02020603050405020304" pitchFamily="18" charset="0"/>
                      <a:ea typeface="宋体" panose="02010600030101010101" pitchFamily="2" charset="-122"/>
                    </a:rPr>
                    <a:t>OH</a:t>
                  </a:r>
                  <a:r>
                    <a:rPr lang="zh-CN" altLang="zh-CN" sz="2800" dirty="0">
                      <a:effectLst/>
                      <a:latin typeface="Times New Roman" panose="02020603050405020304" pitchFamily="18" charset="0"/>
                      <a:ea typeface="楷体" panose="02010609060101010101" pitchFamily="49" charset="-122"/>
                    </a:rPr>
                    <a:t>为极性分子，</a:t>
                  </a: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effectLst/>
                      <a:latin typeface="Times New Roman" panose="02020603050405020304" pitchFamily="18" charset="0"/>
                      <a:ea typeface="楷体" panose="02010609060101010101" pitchFamily="49" charset="-122"/>
                    </a:rPr>
                    <a:t>碘</a:t>
                  </a:r>
                  <a:r>
                    <a:rPr lang="en-US"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I</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楷体" panose="02010609060101010101" pitchFamily="49" charset="-122"/>
                    </a:rPr>
                    <a:t>)</a:t>
                  </a:r>
                  <a:r>
                    <a:rPr lang="zh-CN" altLang="zh-CN" sz="2800" dirty="0">
                      <a:effectLst/>
                      <a:latin typeface="Times New Roman" panose="02020603050405020304" pitchFamily="18" charset="0"/>
                      <a:ea typeface="楷体" panose="02010609060101010101" pitchFamily="49" charset="-122"/>
                    </a:rPr>
                    <a:t>是非极性分子，浓碘化钾溶液中的水是极性分子，碘易溶于浓碘化钾溶液并不能直接用</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楷体" panose="02010609060101010101" pitchFamily="49" charset="-122"/>
                    </a:rPr>
                    <a:t>相似相溶</a:t>
                  </a:r>
                  <a:r>
                    <a:rPr lang="en-US" altLang="zh-CN" sz="2800" dirty="0">
                      <a:effectLst/>
                      <a:latin typeface="宋体" panose="02010600030101010101" pitchFamily="2" charset="-122"/>
                      <a:ea typeface="宋体" panose="02010600030101010101" pitchFamily="2" charset="-122"/>
                    </a:rPr>
                    <a:t>”</a:t>
                  </a:r>
                  <a:r>
                    <a:rPr lang="zh-CN" altLang="zh-CN" sz="2800" dirty="0">
                      <a:effectLst/>
                      <a:latin typeface="Times New Roman" panose="02020603050405020304" pitchFamily="18" charset="0"/>
                      <a:ea typeface="楷体" panose="02010609060101010101" pitchFamily="49" charset="-122"/>
                    </a:rPr>
                    <a:t>规律来解释，实际是发生了反应：</a:t>
                  </a:r>
                  <a:r>
                    <a:rPr lang="en-US" altLang="zh-CN" sz="2800" dirty="0">
                      <a:effectLst/>
                      <a:latin typeface="Times New Roman" panose="02020603050405020304" pitchFamily="18" charset="0"/>
                      <a:ea typeface="宋体" panose="02010600030101010101" pitchFamily="2" charset="-122"/>
                    </a:rPr>
                    <a:t>I</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+I</a:t>
                  </a:r>
                  <a:r>
                    <a:rPr lang="en-US" altLang="zh-CN" sz="2800" baseline="30000" dirty="0">
                      <a:effectLst/>
                      <a:latin typeface="Times New Roman" panose="02020603050405020304" pitchFamily="18" charset="0"/>
                      <a:ea typeface="宋体" panose="02010600030101010101" pitchFamily="2" charset="-122"/>
                    </a:rPr>
                    <a:t>-</a:t>
                  </a:r>
                  <a:r>
                    <a:rPr lang="en-US" altLang="zh-CN" sz="2800" spc="-400" dirty="0">
                      <a:effectLst/>
                      <a:latin typeface="Cambria Math" panose="02040503050406030204" pitchFamily="18" charset="0"/>
                      <a:ea typeface="宋体" panose="02010600030101010101" pitchFamily="2" charset="-122"/>
                      <a:cs typeface="Cambria Math" panose="02040503050406030204" pitchFamily="18" charset="0"/>
                    </a:rPr>
                    <a:t>⥫</a:t>
                  </a:r>
                  <a:r>
                    <a:rPr lang="en-US" altLang="zh-CN" sz="2800" dirty="0">
                      <a:effectLst/>
                      <a:latin typeface="Cambria Math" panose="02040503050406030204" pitchFamily="18" charset="0"/>
                      <a:ea typeface="宋体" panose="02010600030101010101" pitchFamily="2" charset="-122"/>
                      <a:cs typeface="Cambria Math" panose="02040503050406030204" pitchFamily="18" charset="0"/>
                    </a:rPr>
                    <a:t>⥬</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rPr>
                          </m:ctrlPr>
                        </m:sSubSupPr>
                        <m:e>
                          <m:r>
                            <m:rPr>
                              <m:sty m:val="p"/>
                            </m:rPr>
                            <a:rPr lang="en-US" altLang="zh-CN" sz="2800">
                              <a:effectLst/>
                              <a:latin typeface="Cambria Math" panose="02040503050406030204" pitchFamily="18" charset="0"/>
                              <a:ea typeface="宋体" panose="02010600030101010101" pitchFamily="2" charset="-122"/>
                            </a:rPr>
                            <m:t>I</m:t>
                          </m:r>
                        </m:e>
                        <m:sub>
                          <m:r>
                            <a:rPr lang="en-US" altLang="zh-CN" sz="2800">
                              <a:effectLst/>
                              <a:latin typeface="Cambria Math" panose="02040503050406030204" pitchFamily="18" charset="0"/>
                              <a:ea typeface="宋体" panose="02010600030101010101" pitchFamily="2" charset="-122"/>
                            </a:rPr>
                            <m:t>3</m:t>
                          </m:r>
                        </m:sub>
                        <m:sup>
                          <m:r>
                            <a:rPr lang="en-US" altLang="zh-CN" sz="2800" i="1">
                              <a:effectLst/>
                              <a:latin typeface="Cambria Math" panose="02040503050406030204" pitchFamily="18" charset="0"/>
                              <a:ea typeface="宋体" panose="02010600030101010101" pitchFamily="2" charset="-122"/>
                            </a:rPr>
                            <m:t>−</m:t>
                          </m:r>
                        </m:sup>
                      </m:sSubSup>
                    </m:oMath>
                  </a14:m>
                  <a:r>
                    <a:rPr lang="zh-CN"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D</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27" name="矩形 26"/>
                <p:cNvSpPr>
                  <a:spLocks noRot="1" noChangeAspect="1" noMove="1" noResize="1" noEditPoints="1" noAdjustHandles="1" noChangeArrowheads="1" noChangeShapeType="1" noTextEdit="1"/>
                </p:cNvSpPr>
                <p:nvPr/>
              </p:nvSpPr>
              <p:spPr>
                <a:xfrm>
                  <a:off x="389949" y="621482"/>
                  <a:ext cx="11410514" cy="4647386"/>
                </a:xfrm>
                <a:prstGeom prst="rect">
                  <a:avLst/>
                </a:prstGeom>
                <a:blipFill rotWithShape="0">
                  <a:blip r:embed="rId2"/>
                  <a:stretch>
                    <a:fillRect l="-855" r="-801" b="-786"/>
                  </a:stretch>
                </a:blipFill>
              </p:spPr>
              <p:txBody>
                <a:bodyPr/>
                <a:lstStyle/>
                <a:p>
                  <a:r>
                    <a:rPr lang="zh-CN" altLang="en-US">
                      <a:noFill/>
                    </a:rPr>
                    <a:t> </a:t>
                  </a:r>
                </a:p>
              </p:txBody>
            </p:sp>
          </mc:Fallback>
        </mc:AlternateContent>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1" name="圆角矩形 30">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8" action="ppaction://hlinksldjump"/>
          </p:cNvPr>
          <p:cNvSpPr/>
          <p:nvPr/>
        </p:nvSpPr>
        <p:spPr>
          <a:xfrm>
            <a:off x="4334289"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6</a:t>
            </a:r>
            <a:endParaRPr kumimoji="1" lang="zh-CN" altLang="en-US" sz="1600" kern="0" dirty="0">
              <a:solidFill>
                <a:schemeClr val="bg1"/>
              </a:solidFill>
              <a:latin typeface="Arial" panose="020B0604020202020204"/>
              <a:ea typeface="微软雅黑" panose="020B0503020204020204" charset="-122"/>
            </a:endParaRPr>
          </a:p>
        </p:txBody>
      </p:sp>
      <p:sp>
        <p:nvSpPr>
          <p:cNvPr id="37" name="圆角矩形 36">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5"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6"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181870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723142"/>
            <a:ext cx="11410514" cy="3816389"/>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7.</a:t>
            </a:r>
            <a:r>
              <a:rPr lang="zh-CN" altLang="zh-CN" sz="2800" dirty="0">
                <a:latin typeface="Times New Roman" panose="02020603050405020304" pitchFamily="18" charset="0"/>
                <a:ea typeface="宋体" panose="02010600030101010101" pitchFamily="2" charset="-122"/>
              </a:rPr>
              <a:t>下列对分子性质的解释中，不正确的是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A.F</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Br</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I</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熔点随相对分子质量增大而升高</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乳酸</a:t>
            </a:r>
            <a:r>
              <a:rPr lang="en-US" altLang="zh-CN" sz="2800" dirty="0" smtClean="0">
                <a:latin typeface="Times New Roman" panose="02020603050405020304" pitchFamily="18" charset="0"/>
                <a:ea typeface="宋体" panose="02010600030101010101" pitchFamily="2" charset="-122"/>
              </a:rPr>
              <a:t>(</a:t>
            </a:r>
            <a:r>
              <a:rPr lang="zh-CN" altLang="en-US"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分子中只含有</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rPr>
              <a:t>个手性碳原子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0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C</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分子间作用力越大，分子越稳定</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D.HI</a:t>
            </a:r>
            <a:r>
              <a:rPr lang="zh-CN" altLang="zh-CN" sz="2800" dirty="0">
                <a:latin typeface="Times New Roman" panose="02020603050405020304" pitchFamily="18" charset="0"/>
                <a:ea typeface="宋体" panose="02010600030101010101" pitchFamily="2" charset="-122"/>
              </a:rPr>
              <a:t>的沸点比</a:t>
            </a:r>
            <a:r>
              <a:rPr lang="en-US" altLang="zh-CN" sz="2800" dirty="0" err="1">
                <a:latin typeface="Times New Roman" panose="02020603050405020304" pitchFamily="18" charset="0"/>
                <a:ea typeface="宋体" panose="02010600030101010101" pitchFamily="2" charset="-122"/>
              </a:rPr>
              <a:t>HCl</a:t>
            </a:r>
            <a:r>
              <a:rPr lang="zh-CN" altLang="zh-CN" sz="2800" dirty="0">
                <a:latin typeface="Times New Roman" panose="02020603050405020304" pitchFamily="18" charset="0"/>
                <a:ea typeface="宋体" panose="02010600030101010101" pitchFamily="2" charset="-122"/>
              </a:rPr>
              <a:t>的</a:t>
            </a:r>
            <a:r>
              <a:rPr lang="zh-CN" altLang="zh-CN" sz="2800" dirty="0" smtClean="0">
                <a:latin typeface="Times New Roman" panose="02020603050405020304" pitchFamily="18" charset="0"/>
                <a:ea typeface="宋体" panose="02010600030101010101" pitchFamily="2" charset="-122"/>
              </a:rPr>
              <a:t>高</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70169" y="3096164"/>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7</a:t>
            </a:r>
            <a:endParaRPr kumimoji="1" lang="zh-CN" altLang="en-US" sz="1600" kern="0" dirty="0">
              <a:solidFill>
                <a:schemeClr val="bg1"/>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24" name="image201.jpeg" descr="source:si_idp965495200;FounderCES"/>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5744" y="2254933"/>
            <a:ext cx="2081119" cy="9698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8" action="ppaction://hlinksldjump"/>
          </p:cNvPr>
          <p:cNvSpPr/>
          <p:nvPr/>
        </p:nvSpPr>
        <p:spPr>
          <a:xfrm>
            <a:off x="4745062"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7</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pSp>
        <p:nvGrpSpPr>
          <p:cNvPr id="2" name="组合 1"/>
          <p:cNvGrpSpPr/>
          <p:nvPr/>
        </p:nvGrpSpPr>
        <p:grpSpPr>
          <a:xfrm>
            <a:off x="404" y="189434"/>
            <a:ext cx="11800059" cy="5940047"/>
            <a:chOff x="404" y="726677"/>
            <a:chExt cx="11800059" cy="5940047"/>
          </a:xfrm>
        </p:grpSpPr>
        <p:grpSp>
          <p:nvGrpSpPr>
            <p:cNvPr id="26" name="组合 25"/>
            <p:cNvGrpSpPr/>
            <p:nvPr/>
          </p:nvGrpSpPr>
          <p:grpSpPr>
            <a:xfrm>
              <a:off x="404" y="726677"/>
              <a:ext cx="11800059" cy="5940047"/>
              <a:chOff x="404" y="621482"/>
              <a:chExt cx="11800059" cy="5940047"/>
            </a:xfrm>
          </p:grpSpPr>
          <p:sp>
            <p:nvSpPr>
              <p:cNvPr id="27" name="矩形 26"/>
              <p:cNvSpPr/>
              <p:nvPr/>
            </p:nvSpPr>
            <p:spPr>
              <a:xfrm>
                <a:off x="389949" y="621482"/>
                <a:ext cx="11410514" cy="5940047"/>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F</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Cl</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Br</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I</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是组成和结构相似的分子晶体，熔点随相对分子质量的增大而升高，故</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楷体" panose="02010609060101010101" pitchFamily="49" charset="-122"/>
                  </a:rPr>
                  <a:t>　　　　　　</a:t>
                </a:r>
                <a:r>
                  <a:rPr lang="zh-CN" altLang="zh-CN" sz="2800" dirty="0" smtClean="0">
                    <a:latin typeface="Times New Roman" panose="02020603050405020304" pitchFamily="18" charset="0"/>
                    <a:ea typeface="楷体" panose="02010609060101010101" pitchFamily="49" charset="-122"/>
                  </a:rPr>
                  <a:t>中间</a:t>
                </a:r>
                <a:r>
                  <a:rPr lang="zh-CN" altLang="zh-CN" sz="2800" dirty="0">
                    <a:latin typeface="Times New Roman" panose="02020603050405020304" pitchFamily="18" charset="0"/>
                    <a:ea typeface="楷体" panose="02010609060101010101" pitchFamily="49" charset="-122"/>
                  </a:rPr>
                  <a:t>碳原子上连有四个不同的基团，是手性碳原子且</a:t>
                </a:r>
                <a:r>
                  <a:rPr lang="zh-CN" altLang="zh-CN" sz="2800" dirty="0" smtClean="0">
                    <a:latin typeface="Times New Roman" panose="02020603050405020304" pitchFamily="18" charset="0"/>
                    <a:ea typeface="楷体" panose="02010609060101010101" pitchFamily="49" charset="-122"/>
                  </a:rPr>
                  <a:t>只有</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endParaRPr lang="en-US" altLang="zh-CN" sz="2800" dirty="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个，故</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分子间作用力</a:t>
                </a:r>
                <a:r>
                  <a:rPr lang="zh-CN" altLang="zh-CN" sz="2800" dirty="0">
                    <a:latin typeface="Times New Roman" panose="02020603050405020304" pitchFamily="18" charset="0"/>
                    <a:ea typeface="楷体" panose="02010609060101010101" pitchFamily="49" charset="-122"/>
                  </a:rPr>
                  <a:t>主要影响物质的物理性质，化学键主要影响物质的化学性质，故</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由于</a:t>
                </a:r>
                <a:r>
                  <a:rPr lang="en-US" altLang="zh-CN" sz="2800" dirty="0">
                    <a:latin typeface="Times New Roman" panose="02020603050405020304" pitchFamily="18" charset="0"/>
                    <a:ea typeface="宋体" panose="02010600030101010101" pitchFamily="2" charset="-122"/>
                  </a:rPr>
                  <a:t>HI</a:t>
                </a:r>
                <a:r>
                  <a:rPr lang="zh-CN" altLang="zh-CN" sz="2800" dirty="0">
                    <a:latin typeface="Times New Roman" panose="02020603050405020304" pitchFamily="18" charset="0"/>
                    <a:ea typeface="楷体" panose="02010609060101010101" pitchFamily="49" charset="-122"/>
                  </a:rPr>
                  <a:t>分子间的范德华力大于</a:t>
                </a:r>
                <a:r>
                  <a:rPr lang="en-US" altLang="zh-CN" sz="2800" dirty="0" err="1">
                    <a:latin typeface="Times New Roman" panose="02020603050405020304" pitchFamily="18" charset="0"/>
                    <a:ea typeface="宋体" panose="02010600030101010101" pitchFamily="2" charset="-122"/>
                  </a:rPr>
                  <a:t>HCl</a:t>
                </a:r>
                <a:r>
                  <a:rPr lang="zh-CN" altLang="zh-CN" sz="2800" dirty="0">
                    <a:latin typeface="Times New Roman" panose="02020603050405020304" pitchFamily="18" charset="0"/>
                    <a:ea typeface="楷体" panose="02010609060101010101" pitchFamily="49" charset="-122"/>
                  </a:rPr>
                  <a:t>分子间的范德华力，所以</a:t>
                </a:r>
                <a:r>
                  <a:rPr lang="en-US" altLang="zh-CN" sz="2800" dirty="0">
                    <a:latin typeface="Times New Roman" panose="02020603050405020304" pitchFamily="18" charset="0"/>
                    <a:ea typeface="宋体" panose="02010600030101010101" pitchFamily="2" charset="-122"/>
                  </a:rPr>
                  <a:t>HI</a:t>
                </a:r>
                <a:r>
                  <a:rPr lang="zh-CN" altLang="zh-CN" sz="2800" dirty="0">
                    <a:latin typeface="Times New Roman" panose="02020603050405020304" pitchFamily="18" charset="0"/>
                    <a:ea typeface="楷体" panose="02010609060101010101" pitchFamily="49" charset="-122"/>
                  </a:rPr>
                  <a:t>的沸点比</a:t>
                </a:r>
                <a:r>
                  <a:rPr lang="en-US" altLang="zh-CN" sz="2800" dirty="0" err="1">
                    <a:latin typeface="Times New Roman" panose="02020603050405020304" pitchFamily="18" charset="0"/>
                    <a:ea typeface="宋体" panose="02010600030101010101" pitchFamily="2" charset="-122"/>
                  </a:rPr>
                  <a:t>HCl</a:t>
                </a:r>
                <a:r>
                  <a:rPr lang="zh-CN" altLang="zh-CN" sz="2800" dirty="0">
                    <a:latin typeface="Times New Roman" panose="02020603050405020304" pitchFamily="18" charset="0"/>
                    <a:ea typeface="楷体" panose="02010609060101010101" pitchFamily="49" charset="-122"/>
                  </a:rPr>
                  <a:t>的高，故</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正确。</a:t>
                </a:r>
                <a:endParaRPr lang="zh-CN" altLang="zh-CN" sz="1100" dirty="0">
                  <a:effectLst/>
                  <a:latin typeface="Times New Roman" panose="02020603050405020304" pitchFamily="18" charset="0"/>
                  <a:ea typeface="宋体" panose="02010600030101010101" pitchFamily="2" charset="-122"/>
                </a:endParaRPr>
              </a:p>
            </p:txBody>
          </p:sp>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3" name="image202.jpeg" descr="source:si_idp965560992;FounderCES"/>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4701" y="2226704"/>
              <a:ext cx="2358959" cy="1099364"/>
            </a:xfrm>
            <a:prstGeom prst="rect">
              <a:avLst/>
            </a:prstGeom>
            <a:noFill/>
            <a:ln>
              <a:noFill/>
            </a:ln>
          </p:spPr>
        </p:pic>
      </p:grpSp>
    </p:spTree>
    <p:extLst>
      <p:ext uri="{BB962C8B-B14F-4D97-AF65-F5344CB8AC3E}">
        <p14:creationId xmlns:p14="http://schemas.microsoft.com/office/powerpoint/2010/main" val="159972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521692"/>
            <a:ext cx="11410514" cy="400105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a:latin typeface="Times New Roman" panose="02020603050405020304" pitchFamily="18" charset="0"/>
                <a:ea typeface="宋体" panose="02010600030101010101" pitchFamily="2" charset="-122"/>
              </a:rPr>
              <a:t>8</a:t>
            </a:r>
            <a:r>
              <a:rPr lang="en-US" altLang="zh-CN" sz="2800" smtClean="0">
                <a:latin typeface="Times New Roman" panose="02020603050405020304" pitchFamily="18" charset="0"/>
                <a:ea typeface="宋体" panose="02010600030101010101" pitchFamily="2" charset="-122"/>
              </a:rPr>
              <a:t>.</a:t>
            </a:r>
            <a:r>
              <a:rPr lang="zh-CN" altLang="zh-CN" sz="2800" smtClean="0">
                <a:latin typeface="Times New Roman" panose="02020603050405020304" pitchFamily="18" charset="0"/>
                <a:ea typeface="宋体" panose="02010600030101010101" pitchFamily="2" charset="-122"/>
              </a:rPr>
              <a:t>如</a:t>
            </a:r>
            <a:r>
              <a:rPr lang="zh-CN" altLang="zh-CN" sz="2800" dirty="0">
                <a:latin typeface="Times New Roman" panose="02020603050405020304" pitchFamily="18" charset="0"/>
                <a:ea typeface="宋体" panose="02010600030101010101" pitchFamily="2" charset="-122"/>
              </a:rPr>
              <a:t>图所示，六氟化硫分子呈正八面体形。若分子中有一个</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宋体" panose="02010600030101010101" pitchFamily="2" charset="-122"/>
              </a:rPr>
              <a:t>被</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取代，则会变成温室气体</a:t>
            </a:r>
            <a:r>
              <a:rPr lang="en-US" altLang="zh-CN" sz="2800" dirty="0">
                <a:latin typeface="Times New Roman" panose="02020603050405020304" pitchFamily="18" charset="0"/>
                <a:ea typeface="宋体" panose="02010600030101010101" pitchFamily="2" charset="-122"/>
              </a:rPr>
              <a:t>SF</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。下列说法正确的是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A.SF</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分子中有</a:t>
            </a:r>
            <a:r>
              <a:rPr lang="en-US" altLang="zh-CN" sz="2800" dirty="0">
                <a:latin typeface="Times New Roman" panose="02020603050405020304" pitchFamily="18" charset="0"/>
                <a:ea typeface="宋体" panose="02010600030101010101" pitchFamily="2" charset="-122"/>
              </a:rPr>
              <a:t>σ</a:t>
            </a:r>
            <a:r>
              <a:rPr lang="zh-CN" altLang="zh-CN" sz="2800" dirty="0">
                <a:latin typeface="Times New Roman" panose="02020603050405020304" pitchFamily="18" charset="0"/>
                <a:ea typeface="宋体" panose="02010600030101010101" pitchFamily="2" charset="-122"/>
              </a:rPr>
              <a:t>键也有</a:t>
            </a:r>
            <a:r>
              <a:rPr lang="en-US" altLang="zh-CN" sz="2800" dirty="0">
                <a:latin typeface="Times New Roman" panose="02020603050405020304" pitchFamily="18" charset="0"/>
                <a:ea typeface="宋体" panose="02010600030101010101" pitchFamily="2" charset="-122"/>
              </a:rPr>
              <a:t>π</a:t>
            </a:r>
            <a:r>
              <a:rPr lang="zh-CN" altLang="zh-CN" sz="2800" dirty="0">
                <a:latin typeface="Times New Roman" panose="02020603050405020304" pitchFamily="18" charset="0"/>
                <a:ea typeface="宋体" panose="02010600030101010101" pitchFamily="2" charset="-122"/>
              </a:rPr>
              <a:t>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B.SF</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分子中存在极性键和非极性键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C.SF</a:t>
            </a:r>
            <a:r>
              <a:rPr lang="en-US" altLang="zh-CN" sz="2800" baseline="-250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rPr>
              <a:t>分子是非极性分子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D.SF</a:t>
            </a:r>
            <a:r>
              <a:rPr lang="en-US" altLang="zh-CN" sz="2800" baseline="-250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rPr>
              <a:t>易溶于水，难溶于</a:t>
            </a:r>
            <a:r>
              <a:rPr lang="zh-CN" altLang="zh-CN" sz="2800" dirty="0" smtClean="0">
                <a:latin typeface="Times New Roman" panose="02020603050405020304" pitchFamily="18" charset="0"/>
                <a:ea typeface="宋体" panose="02010600030101010101" pitchFamily="2" charset="-122"/>
              </a:rPr>
              <a:t>四氯化碳</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70169" y="3069754"/>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8</a:t>
            </a:r>
            <a:endParaRPr kumimoji="1" lang="zh-CN" altLang="en-US" sz="1600" kern="0" dirty="0">
              <a:solidFill>
                <a:schemeClr val="bg1"/>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24" name="image203.jpeg"/>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67073" y="2498150"/>
            <a:ext cx="2161579" cy="216157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1113919"/>
            <a:ext cx="11412000" cy="3323987"/>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酸性：氟乙酸大于氯乙酸的原因</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_______________________________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_______________________________________________________________________________________________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宋体" panose="02010600030101010101" pitchFamily="2" charset="-122"/>
              </a:rPr>
              <a:t>酸性：甲酸大于乙酸的原因</a:t>
            </a:r>
            <a:r>
              <a:rPr lang="zh-CN" altLang="zh-CN" sz="2800" dirty="0" smtClean="0">
                <a:latin typeface="Times New Roman" panose="02020603050405020304" pitchFamily="18" charset="0"/>
                <a:ea typeface="宋体" panose="02010600030101010101" pitchFamily="2" charset="-122"/>
              </a:rPr>
              <a:t>是</a:t>
            </a:r>
            <a:r>
              <a:rPr lang="en-US" altLang="zh-CN" sz="2800" dirty="0" smtClean="0">
                <a:latin typeface="Times New Roman" panose="02020603050405020304" pitchFamily="18" charset="0"/>
                <a:ea typeface="宋体" panose="02010600030101010101" pitchFamily="2" charset="-122"/>
              </a:rPr>
              <a:t>___________________________________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2800" dirty="0">
              <a:latin typeface="Times New Roman" panose="02020603050405020304" pitchFamily="18" charset="0"/>
              <a:ea typeface="宋体" panose="02010600030101010101" pitchFamily="2" charset="-122"/>
            </a:endParaRPr>
          </a:p>
        </p:txBody>
      </p:sp>
      <p:sp>
        <p:nvSpPr>
          <p:cNvPr id="3" name="矩形 2"/>
          <p:cNvSpPr/>
          <p:nvPr/>
        </p:nvSpPr>
        <p:spPr>
          <a:xfrm>
            <a:off x="6083129" y="1225495"/>
            <a:ext cx="5782242" cy="523220"/>
          </a:xfrm>
          <a:prstGeom prst="rect">
            <a:avLst/>
          </a:prstGeom>
        </p:spPr>
        <p:txBody>
          <a:bodyPr wrap="square">
            <a:spAutoFit/>
          </a:bodyPr>
          <a:lstStyle/>
          <a:p>
            <a:r>
              <a:rPr lang="zh-CN" altLang="zh-CN" sz="2800" dirty="0">
                <a:solidFill>
                  <a:srgbClr val="C00000"/>
                </a:solidFill>
                <a:latin typeface="Times New Roman" panose="02020603050405020304" pitchFamily="18" charset="0"/>
                <a:ea typeface="宋体" panose="02010600030101010101" pitchFamily="2" charset="-122"/>
              </a:rPr>
              <a:t>电负性：</a:t>
            </a:r>
            <a:r>
              <a:rPr lang="en-US" altLang="zh-CN" sz="2800" dirty="0">
                <a:solidFill>
                  <a:srgbClr val="C00000"/>
                </a:solidFill>
                <a:latin typeface="Times New Roman" panose="02020603050405020304" pitchFamily="18" charset="0"/>
                <a:ea typeface="宋体" panose="02010600030101010101" pitchFamily="2" charset="-122"/>
              </a:rPr>
              <a:t>F&gt;</a:t>
            </a:r>
            <a:r>
              <a:rPr lang="en-US" altLang="zh-CN" sz="2800" dirty="0" err="1">
                <a:solidFill>
                  <a:srgbClr val="C00000"/>
                </a:solidFill>
                <a:latin typeface="Times New Roman" panose="02020603050405020304" pitchFamily="18" charset="0"/>
                <a:ea typeface="宋体" panose="02010600030101010101" pitchFamily="2" charset="-122"/>
              </a:rPr>
              <a:t>Cl</a:t>
            </a:r>
            <a:r>
              <a:rPr lang="zh-CN" altLang="zh-CN" sz="280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C</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F</a:t>
            </a:r>
            <a:r>
              <a:rPr lang="zh-CN" altLang="zh-CN" sz="2800" dirty="0">
                <a:solidFill>
                  <a:srgbClr val="C00000"/>
                </a:solidFill>
                <a:latin typeface="Times New Roman" panose="02020603050405020304" pitchFamily="18" charset="0"/>
                <a:ea typeface="宋体" panose="02010600030101010101" pitchFamily="2" charset="-122"/>
              </a:rPr>
              <a:t>的极性</a:t>
            </a:r>
            <a:r>
              <a:rPr lang="zh-CN" altLang="zh-CN" sz="2800" dirty="0" smtClean="0">
                <a:solidFill>
                  <a:srgbClr val="C00000"/>
                </a:solidFill>
                <a:latin typeface="Times New Roman" panose="02020603050405020304" pitchFamily="18" charset="0"/>
                <a:ea typeface="宋体" panose="02010600030101010101" pitchFamily="2" charset="-122"/>
              </a:rPr>
              <a:t>大于</a:t>
            </a:r>
            <a:endParaRPr lang="zh-CN" altLang="en-US" sz="2800" dirty="0">
              <a:solidFill>
                <a:srgbClr val="C00000"/>
              </a:solidFill>
            </a:endParaRPr>
          </a:p>
        </p:txBody>
      </p:sp>
      <p:sp>
        <p:nvSpPr>
          <p:cNvPr id="5" name="矩形 4"/>
          <p:cNvSpPr/>
          <p:nvPr/>
        </p:nvSpPr>
        <p:spPr>
          <a:xfrm>
            <a:off x="515206" y="1739190"/>
            <a:ext cx="11160000" cy="1312090"/>
          </a:xfrm>
          <a:prstGeom prst="rect">
            <a:avLst/>
          </a:prstGeom>
        </p:spPr>
        <p:txBody>
          <a:bodyPr>
            <a:spAutoFit/>
          </a:bodyPr>
          <a:lstStyle/>
          <a:p>
            <a:pPr>
              <a:lnSpc>
                <a:spcPct val="150000"/>
              </a:lnSpc>
            </a:pPr>
            <a:r>
              <a:rPr lang="en-US" altLang="zh-CN" sz="2800" dirty="0">
                <a:solidFill>
                  <a:srgbClr val="C00000"/>
                </a:solidFill>
                <a:latin typeface="Times New Roman" panose="02020603050405020304" pitchFamily="18" charset="0"/>
                <a:ea typeface="宋体" panose="02010600030101010101" pitchFamily="2" charset="-122"/>
              </a:rPr>
              <a:t>C</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err="1">
                <a:solidFill>
                  <a:srgbClr val="C00000"/>
                </a:solidFill>
                <a:latin typeface="Times New Roman" panose="02020603050405020304" pitchFamily="18" charset="0"/>
                <a:ea typeface="宋体" panose="02010600030101010101" pitchFamily="2" charset="-122"/>
              </a:rPr>
              <a:t>Cl</a:t>
            </a:r>
            <a:r>
              <a:rPr lang="zh-CN" altLang="zh-CN" sz="2800" dirty="0">
                <a:solidFill>
                  <a:srgbClr val="C00000"/>
                </a:solidFill>
                <a:latin typeface="Times New Roman" panose="02020603050405020304" pitchFamily="18" charset="0"/>
                <a:ea typeface="宋体" panose="02010600030101010101" pitchFamily="2" charset="-122"/>
              </a:rPr>
              <a:t>的极性，导致氟乙酸羧基中的羟基的极性更大，更易电离出</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30000" dirty="0">
                <a:solidFill>
                  <a:srgbClr val="C00000"/>
                </a:solidFill>
                <a:latin typeface="Times New Roman" panose="02020603050405020304" pitchFamily="18" charset="0"/>
                <a:ea typeface="宋体" panose="02010600030101010101" pitchFamily="2" charset="-122"/>
              </a:rPr>
              <a:t>+</a:t>
            </a:r>
            <a:r>
              <a:rPr lang="zh-CN" altLang="zh-CN" sz="2800" dirty="0">
                <a:solidFill>
                  <a:srgbClr val="C00000"/>
                </a:solidFill>
                <a:latin typeface="Times New Roman" panose="02020603050405020304" pitchFamily="18" charset="0"/>
                <a:ea typeface="宋体" panose="02010600030101010101" pitchFamily="2" charset="-122"/>
              </a:rPr>
              <a:t>，故氟乙酸的酸性大于氯乙酸的酸性</a:t>
            </a:r>
            <a:endParaRPr lang="zh-CN" altLang="en-US" sz="2800" dirty="0"/>
          </a:p>
        </p:txBody>
      </p:sp>
      <p:sp>
        <p:nvSpPr>
          <p:cNvPr id="7" name="矩形 6"/>
          <p:cNvSpPr/>
          <p:nvPr/>
        </p:nvSpPr>
        <p:spPr>
          <a:xfrm>
            <a:off x="5475709" y="3131611"/>
            <a:ext cx="6092825" cy="523220"/>
          </a:xfrm>
          <a:prstGeom prst="rect">
            <a:avLst/>
          </a:prstGeom>
        </p:spPr>
        <p:txBody>
          <a:bodyPr>
            <a:spAutoFit/>
          </a:bodyPr>
          <a:lstStyle/>
          <a:p>
            <a:r>
              <a:rPr lang="zh-CN" altLang="zh-CN" sz="2800" dirty="0">
                <a:solidFill>
                  <a:srgbClr val="C00000"/>
                </a:solidFill>
                <a:latin typeface="Times New Roman" panose="02020603050405020304" pitchFamily="18" charset="0"/>
                <a:ea typeface="宋体" panose="02010600030101010101" pitchFamily="2" charset="-122"/>
              </a:rPr>
              <a:t>烷基</a:t>
            </a:r>
            <a:r>
              <a:rPr lang="en-US" altLang="zh-CN" sz="2800" dirty="0">
                <a:solidFill>
                  <a:srgbClr val="C00000"/>
                </a:solidFill>
                <a:latin typeface="Times New Roman" panose="02020603050405020304" pitchFamily="18" charset="0"/>
                <a:ea typeface="宋体" panose="02010600030101010101" pitchFamily="2" charset="-122"/>
              </a:rPr>
              <a:t>(R</a:t>
            </a:r>
            <a:r>
              <a:rPr lang="en-US" altLang="zh-CN" sz="2800" dirty="0">
                <a:solidFill>
                  <a:srgbClr val="C00000"/>
                </a:solidFill>
                <a:latin typeface="宋体" panose="02010600030101010101" pitchFamily="2" charset="-122"/>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a:t>
            </a:r>
            <a:r>
              <a:rPr lang="zh-CN" altLang="zh-CN" sz="2800" dirty="0">
                <a:solidFill>
                  <a:srgbClr val="C00000"/>
                </a:solidFill>
                <a:latin typeface="Times New Roman" panose="02020603050405020304" pitchFamily="18" charset="0"/>
                <a:ea typeface="宋体" panose="02010600030101010101" pitchFamily="2" charset="-122"/>
              </a:rPr>
              <a:t>是推电子基团，烷基越长</a:t>
            </a:r>
            <a:r>
              <a:rPr lang="zh-CN" altLang="zh-CN" sz="2800" dirty="0" smtClean="0">
                <a:solidFill>
                  <a:srgbClr val="C00000"/>
                </a:solidFill>
                <a:latin typeface="Times New Roman" panose="02020603050405020304" pitchFamily="18" charset="0"/>
                <a:ea typeface="宋体" panose="02010600030101010101" pitchFamily="2" charset="-122"/>
              </a:rPr>
              <a:t>推</a:t>
            </a:r>
            <a:endParaRPr lang="zh-CN" altLang="en-US" dirty="0">
              <a:solidFill>
                <a:srgbClr val="C00000"/>
              </a:solidFill>
            </a:endParaRPr>
          </a:p>
        </p:txBody>
      </p:sp>
      <p:sp>
        <p:nvSpPr>
          <p:cNvPr id="10" name="矩形 9"/>
          <p:cNvSpPr/>
          <p:nvPr/>
        </p:nvSpPr>
        <p:spPr>
          <a:xfrm>
            <a:off x="436831" y="3783875"/>
            <a:ext cx="9810456" cy="523220"/>
          </a:xfrm>
          <a:prstGeom prst="rect">
            <a:avLst/>
          </a:prstGeom>
        </p:spPr>
        <p:txBody>
          <a:bodyPr wrap="square">
            <a:spAutoFit/>
          </a:bodyPr>
          <a:lstStyle/>
          <a:p>
            <a:pPr lvl="0"/>
            <a:r>
              <a:rPr lang="zh-CN" altLang="zh-CN" sz="2800" dirty="0">
                <a:solidFill>
                  <a:srgbClr val="C00000"/>
                </a:solidFill>
                <a:latin typeface="Times New Roman" panose="02020603050405020304" pitchFamily="18" charset="0"/>
                <a:ea typeface="宋体" panose="02010600030101010101" pitchFamily="2" charset="-122"/>
              </a:rPr>
              <a:t>电子效应越大，使羧基中的羟基的极性越小，羧酸的酸性越弱</a:t>
            </a:r>
            <a:endParaRPr lang="zh-CN" altLang="en-US" dirty="0">
              <a:solidFill>
                <a:srgbClr val="C00000"/>
              </a:solidFill>
            </a:endParaRPr>
          </a:p>
        </p:txBody>
      </p:sp>
    </p:spTree>
    <p:extLst>
      <p:ext uri="{BB962C8B-B14F-4D97-AF65-F5344CB8AC3E}">
        <p14:creationId xmlns:p14="http://schemas.microsoft.com/office/powerpoint/2010/main" val="18016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477466"/>
            <a:ext cx="11800059" cy="5293716"/>
            <a:chOff x="404" y="621482"/>
            <a:chExt cx="11800059" cy="5293716"/>
          </a:xfrm>
        </p:grpSpPr>
        <p:sp>
          <p:nvSpPr>
            <p:cNvPr id="27" name="矩形 26"/>
            <p:cNvSpPr/>
            <p:nvPr/>
          </p:nvSpPr>
          <p:spPr>
            <a:xfrm>
              <a:off x="389949" y="621482"/>
              <a:ext cx="11410514" cy="529371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latin typeface="Times New Roman" panose="02020603050405020304" pitchFamily="18" charset="0"/>
                  <a:ea typeface="宋体" panose="02010600030101010101" pitchFamily="2" charset="-122"/>
                </a:rPr>
                <a:t>SF</a:t>
              </a:r>
              <a:r>
                <a:rPr lang="en-US" altLang="zh-CN" sz="2800" baseline="-250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分子中只含</a:t>
              </a:r>
              <a:r>
                <a:rPr lang="en-US" altLang="zh-CN" sz="2800" dirty="0">
                  <a:latin typeface="Times New Roman" panose="02020603050405020304" pitchFamily="18" charset="0"/>
                  <a:ea typeface="宋体" panose="02010600030101010101" pitchFamily="2" charset="-122"/>
                </a:rPr>
                <a:t>S</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中只含</a:t>
              </a:r>
              <a:r>
                <a:rPr lang="en-US" altLang="zh-CN" sz="2800" dirty="0">
                  <a:latin typeface="Times New Roman" panose="02020603050405020304" pitchFamily="18" charset="0"/>
                  <a:ea typeface="宋体" panose="02010600030101010101" pitchFamily="2" charset="-122"/>
                </a:rPr>
                <a:t>C</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个</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被</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取代变成</a:t>
              </a:r>
              <a:r>
                <a:rPr lang="en-US" altLang="zh-CN" sz="2800" dirty="0">
                  <a:latin typeface="Times New Roman" panose="02020603050405020304" pitchFamily="18" charset="0"/>
                  <a:ea typeface="宋体" panose="02010600030101010101" pitchFamily="2" charset="-122"/>
                </a:rPr>
                <a:t>SF</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SF</a:t>
              </a:r>
              <a:r>
                <a:rPr lang="en-US" altLang="zh-CN" sz="2800" baseline="-25000" dirty="0">
                  <a:latin typeface="Times New Roman" panose="02020603050405020304" pitchFamily="18" charset="0"/>
                  <a:ea typeface="宋体" panose="02010600030101010101" pitchFamily="2" charset="-122"/>
                </a:rPr>
                <a:t>5</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CF</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分子中只含</a:t>
              </a:r>
              <a:r>
                <a:rPr lang="en-US" altLang="zh-CN" sz="2800" dirty="0">
                  <a:latin typeface="Times New Roman" panose="02020603050405020304" pitchFamily="18" charset="0"/>
                  <a:ea typeface="宋体" panose="02010600030101010101" pitchFamily="2" charset="-122"/>
                </a:rPr>
                <a:t>σ</a:t>
              </a:r>
              <a:r>
                <a:rPr lang="zh-CN" altLang="zh-CN" sz="2800" dirty="0">
                  <a:latin typeface="Times New Roman" panose="02020603050405020304" pitchFamily="18" charset="0"/>
                  <a:ea typeface="楷体" panose="02010609060101010101" pitchFamily="49" charset="-122"/>
                </a:rPr>
                <a:t>键，不含</a:t>
              </a:r>
              <a:r>
                <a:rPr lang="en-US" altLang="zh-CN" sz="2800" dirty="0">
                  <a:latin typeface="Times New Roman" panose="02020603050405020304" pitchFamily="18" charset="0"/>
                  <a:ea typeface="宋体" panose="02010600030101010101" pitchFamily="2" charset="-122"/>
                </a:rPr>
                <a:t>π</a:t>
              </a:r>
              <a:r>
                <a:rPr lang="zh-CN" altLang="zh-CN" sz="2800" dirty="0">
                  <a:latin typeface="Times New Roman" panose="02020603050405020304" pitchFamily="18" charset="0"/>
                  <a:ea typeface="楷体" panose="02010609060101010101" pitchFamily="49" charset="-122"/>
                </a:rPr>
                <a:t>键，</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SF</a:t>
              </a:r>
              <a:r>
                <a:rPr lang="en-US" altLang="zh-CN" sz="2800" baseline="-25000" dirty="0" smtClean="0">
                  <a:latin typeface="Times New Roman" panose="02020603050405020304" pitchFamily="18" charset="0"/>
                  <a:ea typeface="宋体" panose="02010600030101010101" pitchFamily="2" charset="-122"/>
                </a:rPr>
                <a:t>5</a:t>
              </a:r>
              <a:r>
                <a:rPr lang="en-US" altLang="zh-CN" sz="2800" dirty="0" smtClean="0">
                  <a:latin typeface="楷体" panose="02010609060101010101" pitchFamily="49" charset="-122"/>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CF</a:t>
              </a:r>
              <a:r>
                <a:rPr lang="en-US" altLang="zh-CN" sz="2800" baseline="-25000" dirty="0" smtClean="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分子存在</a:t>
              </a:r>
              <a:r>
                <a:rPr lang="en-US" altLang="zh-CN" sz="2800" dirty="0">
                  <a:latin typeface="Times New Roman" panose="02020603050405020304" pitchFamily="18" charset="0"/>
                  <a:ea typeface="宋体" panose="02010600030101010101" pitchFamily="2" charset="-122"/>
                </a:rPr>
                <a:t>S</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和</a:t>
              </a:r>
              <a:r>
                <a:rPr lang="en-US" altLang="zh-CN" sz="2800" dirty="0">
                  <a:latin typeface="Times New Roman" panose="02020603050405020304" pitchFamily="18" charset="0"/>
                  <a:ea typeface="宋体" panose="02010600030101010101" pitchFamily="2" charset="-122"/>
                </a:rPr>
                <a:t>S</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，只有极性键，不含非极性键，</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SF</a:t>
              </a:r>
              <a:r>
                <a:rPr lang="en-US" altLang="zh-CN" sz="2800" baseline="-25000" dirty="0" smtClean="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分子中只含</a:t>
              </a:r>
              <a:r>
                <a:rPr lang="en-US" altLang="zh-CN" sz="2800" dirty="0">
                  <a:latin typeface="Times New Roman" panose="02020603050405020304" pitchFamily="18" charset="0"/>
                  <a:ea typeface="宋体" panose="02010600030101010101" pitchFamily="2" charset="-122"/>
                </a:rPr>
                <a:t>S</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F</a:t>
              </a:r>
              <a:r>
                <a:rPr lang="zh-CN" altLang="zh-CN" sz="2800" dirty="0">
                  <a:latin typeface="Times New Roman" panose="02020603050405020304" pitchFamily="18" charset="0"/>
                  <a:ea typeface="楷体" panose="02010609060101010101" pitchFamily="49" charset="-122"/>
                </a:rPr>
                <a:t>，分子呈正八面体形，正、负电中心重合，故属于非极性分子，</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SF</a:t>
              </a:r>
              <a:r>
                <a:rPr lang="en-US" altLang="zh-CN" sz="2800" baseline="-25000" dirty="0" smtClean="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CCl</a:t>
              </a:r>
              <a:r>
                <a:rPr lang="en-US" altLang="zh-CN" sz="2800" baseline="-25000" dirty="0">
                  <a:latin typeface="Times New Roman" panose="02020603050405020304" pitchFamily="18" charset="0"/>
                  <a:ea typeface="宋体" panose="02010600030101010101" pitchFamily="2" charset="-122"/>
                </a:rPr>
                <a:t>4</a:t>
              </a:r>
              <a:r>
                <a:rPr lang="zh-CN" altLang="zh-CN" sz="2800" dirty="0">
                  <a:latin typeface="Times New Roman" panose="02020603050405020304" pitchFamily="18" charset="0"/>
                  <a:ea typeface="楷体" panose="02010609060101010101" pitchFamily="49" charset="-122"/>
                </a:rPr>
                <a:t>是非极性分子，</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是极性分子，根据</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相似相溶</a:t>
              </a:r>
              <a:r>
                <a:rPr lang="en-US" altLang="zh-CN" sz="2800" dirty="0">
                  <a:latin typeface="宋体" panose="02010600030101010101" pitchFamily="2" charset="-122"/>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规律推测，</a:t>
              </a:r>
              <a:r>
                <a:rPr lang="en-US" altLang="zh-CN" sz="2800" dirty="0">
                  <a:latin typeface="Times New Roman" panose="02020603050405020304" pitchFamily="18" charset="0"/>
                  <a:ea typeface="宋体" panose="02010600030101010101" pitchFamily="2" charset="-122"/>
                </a:rPr>
                <a:t>SF</a:t>
              </a:r>
              <a:r>
                <a:rPr lang="en-US" altLang="zh-CN" sz="2800" baseline="-250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难溶于水，易溶于四氯化碳，</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1" name="圆角矩形 30">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9" action="ppaction://hlinksldjump"/>
          </p:cNvPr>
          <p:cNvSpPr/>
          <p:nvPr/>
        </p:nvSpPr>
        <p:spPr>
          <a:xfrm>
            <a:off x="5155835"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8</a:t>
            </a:r>
            <a:endParaRPr kumimoji="1" lang="zh-CN" altLang="en-US" sz="1600" kern="0" dirty="0">
              <a:solidFill>
                <a:schemeClr val="bg1"/>
              </a:solidFill>
              <a:latin typeface="Arial" panose="020B0604020202020204"/>
              <a:ea typeface="微软雅黑" panose="020B0503020204020204" charset="-122"/>
            </a:endParaRPr>
          </a:p>
        </p:txBody>
      </p:sp>
      <p:sp>
        <p:nvSpPr>
          <p:cNvPr id="39" name="圆角矩形 38">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284311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693490"/>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a:latin typeface="Times New Roman" panose="02020603050405020304" pitchFamily="18" charset="0"/>
                <a:ea typeface="宋体" panose="02010600030101010101" pitchFamily="2" charset="-122"/>
              </a:rPr>
              <a:t>9</a:t>
            </a:r>
            <a:r>
              <a:rPr lang="en-US" altLang="zh-CN" sz="2800" smtClean="0">
                <a:latin typeface="Times New Roman" panose="02020603050405020304" pitchFamily="18" charset="0"/>
                <a:ea typeface="宋体" panose="02010600030101010101" pitchFamily="2" charset="-122"/>
              </a:rPr>
              <a:t>.</a:t>
            </a:r>
            <a:r>
              <a:rPr lang="zh-CN" altLang="zh-CN" sz="2800" smtClean="0">
                <a:latin typeface="Times New Roman" panose="02020603050405020304" pitchFamily="18" charset="0"/>
                <a:ea typeface="宋体" panose="02010600030101010101" pitchFamily="2" charset="-122"/>
              </a:rPr>
              <a:t>某</a:t>
            </a:r>
            <a:r>
              <a:rPr lang="zh-CN" altLang="zh-CN" sz="2800" dirty="0">
                <a:latin typeface="Times New Roman" panose="02020603050405020304" pitchFamily="18" charset="0"/>
                <a:ea typeface="宋体" panose="02010600030101010101" pitchFamily="2" charset="-122"/>
              </a:rPr>
              <a:t>超分子的结构如图所示，下列有关超分子的描述不正确的是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超分子就是高分子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宋体" panose="02010600030101010101" pitchFamily="2" charset="-122"/>
              </a:rPr>
              <a:t>超分子的特征是分子识别和分子自组装</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图示中的超分子是两种不同的分子</a:t>
            </a:r>
            <a:r>
              <a:rPr lang="zh-CN" altLang="zh-CN" sz="2800" dirty="0" smtClean="0">
                <a:latin typeface="Times New Roman" panose="02020603050405020304" pitchFamily="18" charset="0"/>
                <a:ea typeface="宋体" panose="02010600030101010101" pitchFamily="2" charset="-122"/>
              </a:rPr>
              <a:t>通过</a:t>
            </a: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en-US" sz="2800" dirty="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宋体" panose="02010600030101010101" pitchFamily="2" charset="-122"/>
              </a:rPr>
              <a:t>氢键</a:t>
            </a:r>
            <a:r>
              <a:rPr lang="zh-CN" altLang="zh-CN" sz="2800" dirty="0">
                <a:latin typeface="Times New Roman" panose="02020603050405020304" pitchFamily="18" charset="0"/>
                <a:ea typeface="宋体" panose="02010600030101010101" pitchFamily="2" charset="-122"/>
              </a:rPr>
              <a:t>形成的分子聚集体</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图示中的超分子中的</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宋体" panose="02010600030101010101" pitchFamily="2" charset="-122"/>
              </a:rPr>
              <a:t>原子采取</a:t>
            </a:r>
            <a:r>
              <a:rPr lang="en-US" altLang="zh-CN" sz="2800" dirty="0">
                <a:latin typeface="Times New Roman" panose="02020603050405020304" pitchFamily="18" charset="0"/>
                <a:ea typeface="宋体" panose="02010600030101010101" pitchFamily="2" charset="-122"/>
              </a:rPr>
              <a:t>sp</a:t>
            </a:r>
            <a:r>
              <a:rPr lang="en-US" altLang="zh-CN" sz="2800" baseline="30000" dirty="0">
                <a:latin typeface="Times New Roman" panose="02020603050405020304" pitchFamily="18" charset="0"/>
                <a:ea typeface="宋体" panose="02010600030101010101" pitchFamily="2" charset="-122"/>
              </a:rPr>
              <a:t>2</a:t>
            </a:r>
            <a:r>
              <a:rPr lang="zh-CN" altLang="zh-CN" sz="2800">
                <a:latin typeface="Times New Roman" panose="02020603050405020304" pitchFamily="18" charset="0"/>
                <a:ea typeface="宋体" panose="02010600030101010101" pitchFamily="2" charset="-122"/>
              </a:rPr>
              <a:t>、</a:t>
            </a:r>
            <a:r>
              <a:rPr lang="en-US" altLang="zh-CN" sz="2800" smtClean="0">
                <a:latin typeface="Times New Roman" panose="02020603050405020304" pitchFamily="18" charset="0"/>
                <a:ea typeface="宋体" panose="02010600030101010101" pitchFamily="2" charset="-122"/>
              </a:rPr>
              <a:t>sp</a:t>
            </a:r>
            <a:r>
              <a:rPr lang="en-US" altLang="zh-CN" sz="2800" baseline="30000" smtClean="0">
                <a:latin typeface="Times New Roman" panose="02020603050405020304" pitchFamily="18" charset="0"/>
                <a:ea typeface="宋体" panose="02010600030101010101" pitchFamily="2" charset="-122"/>
              </a:rPr>
              <a:t>3</a:t>
            </a:r>
          </a:p>
          <a:p>
            <a:pPr algn="just">
              <a:lnSpc>
                <a:spcPct val="150000"/>
              </a:lnSpc>
              <a:spcAft>
                <a:spcPts val="0"/>
              </a:spcAft>
              <a:tabLst>
                <a:tab pos="2790825" algn="l"/>
                <a:tab pos="4231005" algn="l"/>
              </a:tabLst>
            </a:pPr>
            <a:r>
              <a:rPr lang="en-US" altLang="zh-CN" sz="2800">
                <a:latin typeface="Times New Roman" panose="02020603050405020304" pitchFamily="18" charset="0"/>
                <a:ea typeface="宋体" panose="02010600030101010101" pitchFamily="2" charset="-122"/>
              </a:rPr>
              <a:t> </a:t>
            </a:r>
            <a:r>
              <a:rPr lang="en-US" altLang="zh-CN" sz="2800" smtClean="0">
                <a:latin typeface="Times New Roman" panose="02020603050405020304" pitchFamily="18" charset="0"/>
                <a:ea typeface="宋体" panose="02010600030101010101" pitchFamily="2" charset="-122"/>
              </a:rPr>
              <a:t>   </a:t>
            </a:r>
            <a:r>
              <a:rPr lang="zh-CN" altLang="zh-CN" sz="2800" smtClean="0">
                <a:latin typeface="Times New Roman" panose="02020603050405020304" pitchFamily="18" charset="0"/>
                <a:ea typeface="宋体" panose="02010600030101010101" pitchFamily="2" charset="-122"/>
              </a:rPr>
              <a:t>两种</a:t>
            </a:r>
            <a:r>
              <a:rPr lang="zh-CN" altLang="zh-CN" sz="2800" dirty="0">
                <a:latin typeface="Times New Roman" panose="02020603050405020304" pitchFamily="18" charset="0"/>
                <a:ea typeface="宋体" panose="02010600030101010101" pitchFamily="2" charset="-122"/>
              </a:rPr>
              <a:t>杂化</a:t>
            </a:r>
            <a:r>
              <a:rPr lang="zh-CN" altLang="zh-CN" sz="2800" dirty="0" smtClean="0">
                <a:latin typeface="Times New Roman" panose="02020603050405020304" pitchFamily="18" charset="0"/>
                <a:ea typeface="宋体" panose="02010600030101010101" pitchFamily="2" charset="-122"/>
              </a:rPr>
              <a:t>方式</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62558" y="1413570"/>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9</a:t>
            </a:r>
            <a:endParaRPr kumimoji="1" lang="zh-CN" altLang="en-US" sz="1600" kern="0" dirty="0">
              <a:solidFill>
                <a:schemeClr val="bg1"/>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24" name="image204.jpeg"/>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2450" y="1460402"/>
            <a:ext cx="3959120" cy="311760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0" action="ppaction://hlinksldjump"/>
          </p:cNvPr>
          <p:cNvSpPr/>
          <p:nvPr/>
        </p:nvSpPr>
        <p:spPr>
          <a:xfrm>
            <a:off x="5566608" y="6382800"/>
            <a:ext cx="301083" cy="301083"/>
          </a:xfrm>
          <a:prstGeom prst="roundRect">
            <a:avLst/>
          </a:prstGeom>
          <a:solidFill>
            <a:srgbClr val="0065B0"/>
          </a:solidFill>
          <a:ln w="12700" cap="flat" cmpd="sng" algn="ctr">
            <a:no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9</a:t>
            </a:r>
            <a:endParaRPr kumimoji="1" lang="zh-CN" altLang="en-US" sz="1600" kern="0" dirty="0">
              <a:solidFill>
                <a:schemeClr val="bg1"/>
              </a:solidFill>
              <a:latin typeface="Arial" panose="020B0604020202020204"/>
              <a:ea typeface="微软雅黑" panose="020B0503020204020204" charset="-122"/>
            </a:endParaRPr>
          </a:p>
        </p:txBody>
      </p:sp>
      <p:sp>
        <p:nvSpPr>
          <p:cNvPr id="45" name="圆角矩形 4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pSp>
        <p:nvGrpSpPr>
          <p:cNvPr id="26" name="组合 25"/>
          <p:cNvGrpSpPr/>
          <p:nvPr/>
        </p:nvGrpSpPr>
        <p:grpSpPr>
          <a:xfrm>
            <a:off x="404" y="1060880"/>
            <a:ext cx="11801544" cy="2708393"/>
            <a:chOff x="404" y="621482"/>
            <a:chExt cx="11801544" cy="2708393"/>
          </a:xfrm>
        </p:grpSpPr>
        <p:sp>
          <p:nvSpPr>
            <p:cNvPr id="27" name="矩形 26"/>
            <p:cNvSpPr/>
            <p:nvPr/>
          </p:nvSpPr>
          <p:spPr>
            <a:xfrm>
              <a:off x="389948" y="621482"/>
              <a:ext cx="11412000"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超分子通常是指由两种或两种以上分子通过分子间相互作用形成的分子聚集体，超分子不同于高分子，</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图示</a:t>
              </a:r>
              <a:r>
                <a:rPr lang="zh-CN" altLang="zh-CN" sz="2800" dirty="0">
                  <a:latin typeface="Times New Roman" panose="02020603050405020304" pitchFamily="18" charset="0"/>
                  <a:ea typeface="楷体" panose="02010609060101010101" pitchFamily="49" charset="-122"/>
                </a:rPr>
                <a:t>中的超分子中的</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原子形成了双键、单键，则采取</a:t>
              </a:r>
              <a:r>
                <a:rPr lang="en-US" altLang="zh-CN" sz="2800" dirty="0">
                  <a:latin typeface="Times New Roman" panose="02020603050405020304" pitchFamily="18" charset="0"/>
                  <a:ea typeface="宋体" panose="02010600030101010101" pitchFamily="2" charset="-122"/>
                </a:rPr>
                <a:t>sp</a:t>
              </a:r>
              <a:r>
                <a:rPr lang="en-US" altLang="zh-CN" sz="2800" baseline="30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sp</a:t>
              </a:r>
              <a:r>
                <a:rPr lang="en-US" altLang="zh-CN" sz="2800" baseline="30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杂化，</a:t>
              </a: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zh-CN" altLang="zh-CN" sz="2800" dirty="0">
                <a:latin typeface="Times New Roman" panose="02020603050405020304" pitchFamily="18" charset="0"/>
                <a:ea typeface="宋体" panose="02010600030101010101" pitchFamily="2" charset="-122"/>
              </a:endParaRPr>
            </a:p>
          </p:txBody>
        </p:sp>
        <p:grpSp>
          <p:nvGrpSpPr>
            <p:cNvPr id="28" name="组合 27"/>
            <p:cNvGrpSpPr/>
            <p:nvPr/>
          </p:nvGrpSpPr>
          <p:grpSpPr>
            <a:xfrm>
              <a:off x="404" y="859282"/>
              <a:ext cx="1190976" cy="319214"/>
              <a:chOff x="404" y="631222"/>
              <a:chExt cx="1190976" cy="319214"/>
            </a:xfrm>
          </p:grpSpPr>
          <p:cxnSp>
            <p:nvCxnSpPr>
              <p:cNvPr id="29" name="直接连接符 28">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64018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521692"/>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10.</a:t>
            </a:r>
            <a:r>
              <a:rPr lang="zh-CN" altLang="zh-CN" sz="2800" dirty="0">
                <a:latin typeface="Times New Roman" panose="02020603050405020304" pitchFamily="18" charset="0"/>
                <a:ea typeface="宋体" panose="02010600030101010101" pitchFamily="2" charset="-122"/>
              </a:rPr>
              <a:t>螯合剂能与人体内有毒的金属离子结合形成稳定螯合物，从而治疗与急性或慢性中毒相关的损伤。乙二胺四乙酸</a:t>
            </a:r>
            <a:r>
              <a:rPr lang="en-US" altLang="zh-CN" sz="2800" dirty="0">
                <a:latin typeface="Times New Roman" panose="02020603050405020304" pitchFamily="18" charset="0"/>
                <a:ea typeface="宋体" panose="02010600030101010101" pitchFamily="2" charset="-122"/>
              </a:rPr>
              <a:t>(EDTA)</a:t>
            </a:r>
            <a:r>
              <a:rPr lang="zh-CN" altLang="zh-CN" sz="2800" dirty="0">
                <a:latin typeface="Times New Roman" panose="02020603050405020304" pitchFamily="18" charset="0"/>
                <a:ea typeface="宋体" panose="02010600030101010101" pitchFamily="2" charset="-122"/>
              </a:rPr>
              <a:t>是常见的螯合剂之一，其四价阴离子形成的螯合物结构如图。下列说法正确的是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宋体" panose="02010600030101010101" pitchFamily="2" charset="-122"/>
              </a:rPr>
              <a:t>原子半径：</a:t>
            </a:r>
            <a:r>
              <a:rPr lang="en-US" altLang="zh-CN" sz="2800" dirty="0">
                <a:latin typeface="Times New Roman" panose="02020603050405020304" pitchFamily="18" charset="0"/>
                <a:ea typeface="宋体" panose="02010600030101010101" pitchFamily="2" charset="-122"/>
              </a:rPr>
              <a:t>O&gt;N&gt;C&gt;H</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B.N</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的氢化物分子间均存在氢键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err="1">
                <a:latin typeface="Times New Roman" panose="02020603050405020304" pitchFamily="18" charset="0"/>
                <a:ea typeface="宋体" panose="02010600030101010101" pitchFamily="2" charset="-122"/>
              </a:rPr>
              <a:t>C.M</a:t>
            </a:r>
            <a:r>
              <a:rPr lang="en-US" altLang="zh-CN" sz="2800" i="1" baseline="30000" dirty="0" err="1">
                <a:latin typeface="Times New Roman" panose="02020603050405020304" pitchFamily="18" charset="0"/>
                <a:ea typeface="宋体" panose="02010600030101010101" pitchFamily="2" charset="-122"/>
              </a:rPr>
              <a:t>n</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的配位数为</a:t>
            </a: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宋体" panose="02010600030101010101" pitchFamily="2" charset="-122"/>
              </a:rPr>
              <a:t>，配位原子为</a:t>
            </a:r>
            <a:r>
              <a:rPr lang="en-US" altLang="zh-CN" sz="2800" dirty="0">
                <a:latin typeface="Times New Roman" panose="02020603050405020304" pitchFamily="18" charset="0"/>
                <a:ea typeface="宋体" panose="02010600030101010101" pitchFamily="2" charset="-122"/>
              </a:rPr>
              <a:t> N</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O</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a:t>
            </a:r>
            <a:r>
              <a:rPr lang="zh-CN" altLang="zh-CN" sz="2800" dirty="0">
                <a:latin typeface="Times New Roman" panose="02020603050405020304" pitchFamily="18" charset="0"/>
                <a:ea typeface="宋体" panose="02010600030101010101" pitchFamily="2" charset="-122"/>
              </a:rPr>
              <a:t>该螯合物中含有共价键、配位键和</a:t>
            </a:r>
            <a:r>
              <a:rPr lang="zh-CN" altLang="zh-CN" sz="2800" dirty="0" smtClean="0">
                <a:latin typeface="Times New Roman" panose="02020603050405020304" pitchFamily="18" charset="0"/>
                <a:ea typeface="宋体" panose="02010600030101010101" pitchFamily="2" charset="-122"/>
              </a:rPr>
              <a:t>离子键</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81608" y="3717826"/>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10</a:t>
            </a:r>
            <a:endParaRPr kumimoji="1" lang="zh-CN" altLang="en-US" sz="1600" kern="0" dirty="0">
              <a:solidFill>
                <a:schemeClr val="bg1"/>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24" name="image205.jpeg"/>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3031" y="1989634"/>
            <a:ext cx="2483331" cy="34822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909514"/>
            <a:ext cx="11800059" cy="3272907"/>
            <a:chOff x="404" y="621482"/>
            <a:chExt cx="11800059" cy="3272907"/>
          </a:xfrm>
        </p:grpSpPr>
        <p:sp>
          <p:nvSpPr>
            <p:cNvPr id="30" name="矩形 29"/>
            <p:cNvSpPr/>
            <p:nvPr/>
          </p:nvSpPr>
          <p:spPr>
            <a:xfrm>
              <a:off x="389949" y="621482"/>
              <a:ext cx="11410514" cy="3272907"/>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同周期元素，从左到右原子半径依次减小，则原子半径：</a:t>
              </a:r>
              <a:r>
                <a:rPr lang="en-US" altLang="zh-CN" sz="2800" dirty="0">
                  <a:latin typeface="Times New Roman" panose="02020603050405020304" pitchFamily="18" charset="0"/>
                  <a:ea typeface="宋体" panose="02010600030101010101" pitchFamily="2" charset="-122"/>
                </a:rPr>
                <a:t>C&gt;N&gt;O</a:t>
              </a:r>
              <a:r>
                <a:rPr lang="zh-CN" altLang="zh-CN" sz="2800" dirty="0">
                  <a:latin typeface="Times New Roman" panose="02020603050405020304" pitchFamily="18" charset="0"/>
                  <a:ea typeface="楷体" panose="02010609060101010101" pitchFamily="49" charset="-122"/>
                </a:rPr>
                <a:t>，故</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碳元素</a:t>
              </a:r>
              <a:r>
                <a:rPr lang="zh-CN" altLang="zh-CN" sz="2800" dirty="0">
                  <a:latin typeface="Times New Roman" panose="02020603050405020304" pitchFamily="18" charset="0"/>
                  <a:ea typeface="楷体" panose="02010609060101010101" pitchFamily="49" charset="-122"/>
                </a:rPr>
                <a:t>的氢化物不能形成分子间氢键，故</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楷体" panose="02010609060101010101" pitchFamily="49" charset="-122"/>
                </a:rPr>
                <a:t>由</a:t>
              </a:r>
              <a:r>
                <a:rPr lang="zh-CN" altLang="zh-CN" sz="2800" dirty="0">
                  <a:latin typeface="Times New Roman" panose="02020603050405020304" pitchFamily="18" charset="0"/>
                  <a:ea typeface="楷体" panose="02010609060101010101" pitchFamily="49" charset="-122"/>
                </a:rPr>
                <a:t>图可知，螯合物中</a:t>
              </a:r>
              <a:r>
                <a:rPr lang="en-US" altLang="zh-CN" sz="2800" dirty="0" err="1">
                  <a:latin typeface="Times New Roman" panose="02020603050405020304" pitchFamily="18" charset="0"/>
                  <a:ea typeface="宋体" panose="02010600030101010101" pitchFamily="2" charset="-122"/>
                </a:rPr>
                <a:t>M</a:t>
              </a:r>
              <a:r>
                <a:rPr lang="en-US" altLang="zh-CN" sz="2800" i="1" baseline="30000" dirty="0" err="1">
                  <a:latin typeface="Times New Roman" panose="02020603050405020304" pitchFamily="18" charset="0"/>
                  <a:ea typeface="宋体" panose="02010600030101010101" pitchFamily="2" charset="-122"/>
                </a:rPr>
                <a:t>n</a:t>
              </a:r>
              <a:r>
                <a:rPr lang="en-US" altLang="zh-CN" sz="2800" baseline="300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楷体" panose="02010609060101010101" pitchFamily="49" charset="-122"/>
                </a:rPr>
                <a:t>与氮原子和氧原子形成配位键，配位数为</a:t>
              </a: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，故</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正确</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31" name="组合 30"/>
            <p:cNvGrpSpPr/>
            <p:nvPr/>
          </p:nvGrpSpPr>
          <p:grpSpPr>
            <a:xfrm>
              <a:off x="404" y="859282"/>
              <a:ext cx="1190976" cy="319214"/>
              <a:chOff x="404" y="631222"/>
              <a:chExt cx="1190976" cy="319214"/>
            </a:xfrm>
          </p:grpSpPr>
          <p:cxnSp>
            <p:nvCxnSpPr>
              <p:cNvPr id="32" name="直接连接符 31">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3" name="任意多边形 32"/>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4" name="圆角矩形 33">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1" action="ppaction://hlinksldjump"/>
          </p:cNvPr>
          <p:cNvSpPr/>
          <p:nvPr/>
        </p:nvSpPr>
        <p:spPr>
          <a:xfrm>
            <a:off x="5977381"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10</a:t>
            </a:r>
            <a:endParaRPr kumimoji="1" lang="zh-CN" altLang="en-US" sz="1600" kern="0" dirty="0">
              <a:solidFill>
                <a:schemeClr val="bg1"/>
              </a:solidFill>
              <a:latin typeface="Arial" panose="020B0604020202020204"/>
              <a:ea typeface="微软雅黑" panose="020B0503020204020204" charset="-122"/>
            </a:endParaRPr>
          </a:p>
        </p:txBody>
      </p:sp>
      <p:sp>
        <p:nvSpPr>
          <p:cNvPr id="49" name="圆角矩形 48">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303724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330815"/>
            <a:ext cx="11410514" cy="72323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600" dirty="0">
                <a:latin typeface="Times New Roman" panose="02020603050405020304" pitchFamily="18" charset="0"/>
                <a:ea typeface="宋体" panose="02010600030101010101" pitchFamily="2" charset="-122"/>
              </a:rPr>
              <a:t>11.</a:t>
            </a:r>
            <a:r>
              <a:rPr lang="zh-CN" altLang="zh-CN" sz="2600" dirty="0">
                <a:latin typeface="Times New Roman" panose="02020603050405020304" pitchFamily="18" charset="0"/>
                <a:ea typeface="宋体" panose="02010600030101010101" pitchFamily="2" charset="-122"/>
                <a:cs typeface="Times New Roman" panose="02020603050405020304" pitchFamily="18" charset="0"/>
              </a:rPr>
              <a:t>下列关于物质的结构、性质及解释均正确的是</a:t>
            </a:r>
            <a:endParaRPr lang="zh-CN" altLang="zh-CN" sz="26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11</a:t>
            </a:r>
            <a:endParaRPr kumimoji="1" lang="zh-CN" altLang="en-US" sz="1600" kern="0" dirty="0">
              <a:solidFill>
                <a:schemeClr val="bg1"/>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aphicFrame>
        <p:nvGraphicFramePr>
          <p:cNvPr id="4" name="表格 3"/>
          <p:cNvGraphicFramePr>
            <a:graphicFrameLocks noGrp="1"/>
          </p:cNvGraphicFramePr>
          <p:nvPr>
            <p:extLst>
              <p:ext uri="{D42A27DB-BD31-4B8C-83A1-F6EECF244321}">
                <p14:modId xmlns:p14="http://schemas.microsoft.com/office/powerpoint/2010/main" val="1064735134"/>
              </p:ext>
            </p:extLst>
          </p:nvPr>
        </p:nvGraphicFramePr>
        <p:xfrm>
          <a:off x="533206" y="1054050"/>
          <a:ext cx="11124000" cy="4680000"/>
        </p:xfrm>
        <a:graphic>
          <a:graphicData uri="http://schemas.openxmlformats.org/drawingml/2006/table">
            <a:tbl>
              <a:tblPr firstRow="1" firstCol="1" bandRow="1"/>
              <a:tblGrid>
                <a:gridCol w="809472"/>
                <a:gridCol w="4752528"/>
                <a:gridCol w="5562000"/>
              </a:tblGrid>
              <a:tr h="648000">
                <a:tc>
                  <a:txBody>
                    <a:bodyPr/>
                    <a:lstStyle/>
                    <a:p>
                      <a:pPr algn="ctr">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选项</a:t>
                      </a: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物质的</a:t>
                      </a:r>
                      <a:r>
                        <a:rPr lang="zh-CN" sz="2600" dirty="0" smtClean="0">
                          <a:effectLst/>
                          <a:latin typeface="Times New Roman" panose="02020603050405020304" pitchFamily="18" charset="0"/>
                          <a:ea typeface="宋体" panose="02010600030101010101" pitchFamily="2" charset="-122"/>
                        </a:rPr>
                        <a:t>结构</a:t>
                      </a:r>
                      <a:r>
                        <a:rPr lang="zh-CN" sz="2600" dirty="0">
                          <a:effectLst/>
                          <a:latin typeface="Times New Roman" panose="02020603050405020304" pitchFamily="18" charset="0"/>
                          <a:ea typeface="宋体" panose="02010600030101010101" pitchFamily="2" charset="-122"/>
                        </a:rPr>
                        <a:t>或性质</a:t>
                      </a: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解释</a:t>
                      </a: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8000">
                <a:tc>
                  <a:txBody>
                    <a:bodyPr/>
                    <a:lstStyle/>
                    <a:p>
                      <a:pPr algn="ctr">
                        <a:lnSpc>
                          <a:spcPct val="150000"/>
                        </a:lnSpc>
                        <a:spcAft>
                          <a:spcPts val="0"/>
                        </a:spcAft>
                        <a:tabLst>
                          <a:tab pos="2790825" algn="l"/>
                          <a:tab pos="4231005" algn="l"/>
                        </a:tabLst>
                      </a:pPr>
                      <a:r>
                        <a:rPr lang="en-US" sz="2600" dirty="0">
                          <a:effectLst/>
                          <a:latin typeface="Times New Roman" panose="02020603050405020304" pitchFamily="18" charset="0"/>
                          <a:ea typeface="宋体" panose="02010600030101010101" pitchFamily="2" charset="-122"/>
                        </a:rPr>
                        <a:t>A</a:t>
                      </a:r>
                      <a:endParaRPr lang="zh-CN" sz="2600" dirty="0">
                        <a:effectLst/>
                        <a:latin typeface="Times New Roman" panose="02020603050405020304" pitchFamily="18" charset="0"/>
                        <a:ea typeface="宋体" panose="02010600030101010101" pitchFamily="2" charset="-122"/>
                      </a:endParaRP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键角</a:t>
                      </a:r>
                      <a:r>
                        <a:rPr lang="zh-CN" sz="2600" dirty="0" smtClean="0">
                          <a:effectLst/>
                          <a:latin typeface="Times New Roman" panose="02020603050405020304" pitchFamily="18" charset="0"/>
                          <a:ea typeface="宋体" panose="02010600030101010101" pitchFamily="2" charset="-122"/>
                        </a:rPr>
                        <a:t>：</a:t>
                      </a:r>
                      <a:r>
                        <a:rPr lang="en-US" sz="2600" dirty="0" smtClean="0">
                          <a:effectLst/>
                          <a:latin typeface="Times New Roman" panose="02020603050405020304" pitchFamily="18" charset="0"/>
                          <a:ea typeface="宋体" panose="02010600030101010101" pitchFamily="2" charset="-122"/>
                        </a:rPr>
                        <a:t>H</a:t>
                      </a:r>
                      <a:r>
                        <a:rPr lang="en-US" sz="2600" baseline="-25000" dirty="0" smtClean="0">
                          <a:effectLst/>
                          <a:latin typeface="Times New Roman" panose="02020603050405020304" pitchFamily="18" charset="0"/>
                          <a:ea typeface="宋体" panose="02010600030101010101" pitchFamily="2" charset="-122"/>
                        </a:rPr>
                        <a:t>2</a:t>
                      </a:r>
                      <a:r>
                        <a:rPr lang="en-US" sz="2600" dirty="0" smtClean="0">
                          <a:effectLst/>
                          <a:latin typeface="Times New Roman" panose="02020603050405020304" pitchFamily="18" charset="0"/>
                          <a:ea typeface="宋体" panose="02010600030101010101" pitchFamily="2" charset="-122"/>
                        </a:rPr>
                        <a:t>O&lt;NH</a:t>
                      </a:r>
                      <a:r>
                        <a:rPr lang="en-US" sz="2600" baseline="-25000" dirty="0" smtClean="0">
                          <a:effectLst/>
                          <a:latin typeface="Times New Roman" panose="02020603050405020304" pitchFamily="18" charset="0"/>
                          <a:ea typeface="宋体" panose="02010600030101010101" pitchFamily="2" charset="-122"/>
                        </a:rPr>
                        <a:t>3</a:t>
                      </a:r>
                      <a:endParaRPr lang="zh-CN" sz="2600" dirty="0">
                        <a:effectLst/>
                        <a:latin typeface="Times New Roman" panose="02020603050405020304" pitchFamily="18" charset="0"/>
                        <a:ea typeface="宋体" panose="02010600030101010101" pitchFamily="2" charset="-122"/>
                      </a:endParaRP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水分子中</a:t>
                      </a:r>
                      <a:r>
                        <a:rPr lang="en-US" sz="2600" dirty="0">
                          <a:effectLst/>
                          <a:latin typeface="Times New Roman" panose="02020603050405020304" pitchFamily="18" charset="0"/>
                          <a:ea typeface="宋体" panose="02010600030101010101" pitchFamily="2" charset="-122"/>
                        </a:rPr>
                        <a:t>O</a:t>
                      </a:r>
                      <a:r>
                        <a:rPr lang="zh-CN" sz="2600" dirty="0">
                          <a:effectLst/>
                          <a:latin typeface="Times New Roman" panose="02020603050405020304" pitchFamily="18" charset="0"/>
                          <a:ea typeface="宋体" panose="02010600030101010101" pitchFamily="2" charset="-122"/>
                        </a:rPr>
                        <a:t>上孤电子对数比氨分子</a:t>
                      </a:r>
                      <a:r>
                        <a:rPr lang="zh-CN" sz="2600" dirty="0" smtClean="0">
                          <a:effectLst/>
                          <a:latin typeface="Times New Roman" panose="02020603050405020304" pitchFamily="18" charset="0"/>
                          <a:ea typeface="宋体" panose="02010600030101010101" pitchFamily="2" charset="-122"/>
                        </a:rPr>
                        <a:t>中</a:t>
                      </a:r>
                      <a:r>
                        <a:rPr lang="en-US" sz="2600" dirty="0" smtClean="0">
                          <a:effectLst/>
                          <a:latin typeface="Times New Roman" panose="02020603050405020304" pitchFamily="18" charset="0"/>
                          <a:ea typeface="宋体" panose="02010600030101010101" pitchFamily="2" charset="-122"/>
                        </a:rPr>
                        <a:t>N</a:t>
                      </a:r>
                      <a:r>
                        <a:rPr lang="zh-CN" sz="2600" dirty="0">
                          <a:effectLst/>
                          <a:latin typeface="Times New Roman" panose="02020603050405020304" pitchFamily="18" charset="0"/>
                          <a:ea typeface="宋体" panose="02010600030101010101" pitchFamily="2" charset="-122"/>
                        </a:rPr>
                        <a:t>上的少</a:t>
                      </a: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00">
                <a:tc>
                  <a:txBody>
                    <a:bodyPr/>
                    <a:lstStyle/>
                    <a:p>
                      <a:pPr algn="ctr">
                        <a:lnSpc>
                          <a:spcPct val="150000"/>
                        </a:lnSpc>
                        <a:spcAft>
                          <a:spcPts val="0"/>
                        </a:spcAft>
                        <a:tabLst>
                          <a:tab pos="2790825" algn="l"/>
                          <a:tab pos="4231005" algn="l"/>
                        </a:tabLst>
                      </a:pPr>
                      <a:r>
                        <a:rPr lang="en-US" sz="2600" dirty="0">
                          <a:effectLst/>
                          <a:latin typeface="Times New Roman" panose="02020603050405020304" pitchFamily="18" charset="0"/>
                          <a:ea typeface="宋体" panose="02010600030101010101" pitchFamily="2" charset="-122"/>
                        </a:rPr>
                        <a:t>B</a:t>
                      </a:r>
                      <a:endParaRPr lang="zh-CN" sz="2600" dirty="0">
                        <a:effectLst/>
                        <a:latin typeface="Times New Roman" panose="02020603050405020304" pitchFamily="18" charset="0"/>
                        <a:ea typeface="宋体" panose="02010600030101010101" pitchFamily="2" charset="-122"/>
                      </a:endParaRP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热稳定性</a:t>
                      </a:r>
                      <a:r>
                        <a:rPr lang="zh-CN" sz="2600" dirty="0" smtClean="0">
                          <a:effectLst/>
                          <a:latin typeface="Times New Roman" panose="02020603050405020304" pitchFamily="18" charset="0"/>
                          <a:ea typeface="宋体" panose="02010600030101010101" pitchFamily="2" charset="-122"/>
                        </a:rPr>
                        <a:t>：</a:t>
                      </a:r>
                      <a:r>
                        <a:rPr lang="en-US" sz="2600" dirty="0" smtClean="0">
                          <a:effectLst/>
                          <a:latin typeface="Times New Roman" panose="02020603050405020304" pitchFamily="18" charset="0"/>
                          <a:ea typeface="宋体" panose="02010600030101010101" pitchFamily="2" charset="-122"/>
                        </a:rPr>
                        <a:t>NH</a:t>
                      </a:r>
                      <a:r>
                        <a:rPr lang="en-US" sz="2600" baseline="-25000" dirty="0" smtClean="0">
                          <a:effectLst/>
                          <a:latin typeface="Times New Roman" panose="02020603050405020304" pitchFamily="18" charset="0"/>
                          <a:ea typeface="宋体" panose="02010600030101010101" pitchFamily="2" charset="-122"/>
                        </a:rPr>
                        <a:t>3</a:t>
                      </a:r>
                      <a:r>
                        <a:rPr lang="en-US" sz="2600" dirty="0" smtClean="0">
                          <a:effectLst/>
                          <a:latin typeface="Times New Roman" panose="02020603050405020304" pitchFamily="18" charset="0"/>
                          <a:ea typeface="宋体" panose="02010600030101010101" pitchFamily="2" charset="-122"/>
                        </a:rPr>
                        <a:t>&gt;PH</a:t>
                      </a:r>
                      <a:r>
                        <a:rPr lang="en-US" sz="2600" baseline="-25000" dirty="0" smtClean="0">
                          <a:effectLst/>
                          <a:latin typeface="Times New Roman" panose="02020603050405020304" pitchFamily="18" charset="0"/>
                          <a:ea typeface="宋体" panose="02010600030101010101" pitchFamily="2" charset="-122"/>
                        </a:rPr>
                        <a:t>3</a:t>
                      </a:r>
                      <a:endParaRPr lang="zh-CN" sz="2600" dirty="0">
                        <a:effectLst/>
                        <a:latin typeface="Times New Roman" panose="02020603050405020304" pitchFamily="18" charset="0"/>
                        <a:ea typeface="宋体" panose="02010600030101010101" pitchFamily="2" charset="-122"/>
                      </a:endParaRP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sz="2600" dirty="0">
                          <a:effectLst/>
                          <a:latin typeface="Times New Roman" panose="02020603050405020304" pitchFamily="18" charset="0"/>
                          <a:ea typeface="宋体" panose="02010600030101010101" pitchFamily="2" charset="-122"/>
                        </a:rPr>
                        <a:t>NH</a:t>
                      </a:r>
                      <a:r>
                        <a:rPr lang="en-US" sz="2600" baseline="-25000" dirty="0">
                          <a:effectLst/>
                          <a:latin typeface="Times New Roman" panose="02020603050405020304" pitchFamily="18" charset="0"/>
                          <a:ea typeface="宋体" panose="02010600030101010101" pitchFamily="2" charset="-122"/>
                        </a:rPr>
                        <a:t>3</a:t>
                      </a:r>
                      <a:r>
                        <a:rPr lang="zh-CN" sz="2600" dirty="0">
                          <a:effectLst/>
                          <a:latin typeface="Times New Roman" panose="02020603050405020304" pitchFamily="18" charset="0"/>
                          <a:ea typeface="宋体" panose="02010600030101010101" pitchFamily="2" charset="-122"/>
                        </a:rPr>
                        <a:t>分子间氢键强于</a:t>
                      </a:r>
                      <a:r>
                        <a:rPr lang="en-US" sz="2600" dirty="0">
                          <a:effectLst/>
                          <a:latin typeface="Times New Roman" panose="02020603050405020304" pitchFamily="18" charset="0"/>
                          <a:ea typeface="宋体" panose="02010600030101010101" pitchFamily="2" charset="-122"/>
                        </a:rPr>
                        <a:t>PH</a:t>
                      </a:r>
                      <a:r>
                        <a:rPr lang="en-US" sz="2600" baseline="-25000" dirty="0">
                          <a:effectLst/>
                          <a:latin typeface="Times New Roman" panose="02020603050405020304" pitchFamily="18" charset="0"/>
                          <a:ea typeface="宋体" panose="02010600030101010101" pitchFamily="2" charset="-122"/>
                        </a:rPr>
                        <a:t>3</a:t>
                      </a:r>
                      <a:r>
                        <a:rPr lang="zh-CN" sz="2600" dirty="0">
                          <a:effectLst/>
                          <a:latin typeface="Times New Roman" panose="02020603050405020304" pitchFamily="18" charset="0"/>
                          <a:ea typeface="宋体" panose="02010600030101010101" pitchFamily="2" charset="-122"/>
                        </a:rPr>
                        <a:t>分子间作用力</a:t>
                      </a: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00">
                <a:tc>
                  <a:txBody>
                    <a:bodyPr/>
                    <a:lstStyle/>
                    <a:p>
                      <a:pPr algn="ctr">
                        <a:lnSpc>
                          <a:spcPct val="150000"/>
                        </a:lnSpc>
                        <a:spcAft>
                          <a:spcPts val="0"/>
                        </a:spcAft>
                        <a:tabLst>
                          <a:tab pos="2790825" algn="l"/>
                          <a:tab pos="4231005" algn="l"/>
                        </a:tabLst>
                      </a:pPr>
                      <a:r>
                        <a:rPr lang="en-US" sz="2600">
                          <a:effectLst/>
                          <a:latin typeface="Times New Roman" panose="02020603050405020304" pitchFamily="18" charset="0"/>
                          <a:ea typeface="宋体" panose="02010600030101010101" pitchFamily="2" charset="-122"/>
                        </a:rPr>
                        <a:t>C</a:t>
                      </a:r>
                      <a:endParaRPr lang="zh-CN" sz="2600">
                        <a:effectLst/>
                        <a:latin typeface="Times New Roman" panose="02020603050405020304" pitchFamily="18" charset="0"/>
                        <a:ea typeface="宋体" panose="02010600030101010101" pitchFamily="2" charset="-122"/>
                      </a:endParaRP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sz="2600" dirty="0" err="1">
                          <a:effectLst/>
                          <a:latin typeface="Times New Roman" panose="02020603050405020304" pitchFamily="18" charset="0"/>
                          <a:ea typeface="宋体" panose="02010600030101010101" pitchFamily="2" charset="-122"/>
                        </a:rPr>
                        <a:t>Cl</a:t>
                      </a:r>
                      <a:r>
                        <a:rPr lang="en-US" sz="2600" dirty="0">
                          <a:effectLst/>
                          <a:latin typeface="宋体" panose="02010600030101010101" pitchFamily="2" charset="-122"/>
                          <a:ea typeface="宋体" panose="02010600030101010101" pitchFamily="2" charset="-122"/>
                        </a:rPr>
                        <a:t>—</a:t>
                      </a:r>
                      <a:r>
                        <a:rPr lang="en-US" sz="2600" dirty="0" err="1">
                          <a:effectLst/>
                          <a:latin typeface="Times New Roman" panose="02020603050405020304" pitchFamily="18" charset="0"/>
                          <a:ea typeface="宋体" panose="02010600030101010101" pitchFamily="2" charset="-122"/>
                        </a:rPr>
                        <a:t>Cl</a:t>
                      </a:r>
                      <a:r>
                        <a:rPr lang="zh-CN" sz="2600" dirty="0">
                          <a:effectLst/>
                          <a:latin typeface="Times New Roman" panose="02020603050405020304" pitchFamily="18" charset="0"/>
                          <a:ea typeface="宋体" panose="02010600030101010101" pitchFamily="2" charset="-122"/>
                        </a:rPr>
                        <a:t>的键长小于</a:t>
                      </a:r>
                      <a:r>
                        <a:rPr lang="en-US" sz="2600" dirty="0">
                          <a:effectLst/>
                          <a:latin typeface="Times New Roman" panose="02020603050405020304" pitchFamily="18" charset="0"/>
                          <a:ea typeface="宋体" panose="02010600030101010101" pitchFamily="2" charset="-122"/>
                        </a:rPr>
                        <a:t>Br</a:t>
                      </a:r>
                      <a:r>
                        <a:rPr lang="en-US" sz="2600" dirty="0">
                          <a:effectLst/>
                          <a:latin typeface="宋体" panose="02010600030101010101" pitchFamily="2" charset="-122"/>
                          <a:ea typeface="宋体" panose="02010600030101010101" pitchFamily="2" charset="-122"/>
                        </a:rPr>
                        <a:t>—</a:t>
                      </a:r>
                      <a:r>
                        <a:rPr lang="en-US" sz="2600" dirty="0">
                          <a:effectLst/>
                          <a:latin typeface="Times New Roman" panose="02020603050405020304" pitchFamily="18" charset="0"/>
                          <a:ea typeface="宋体" panose="02010600030101010101" pitchFamily="2" charset="-122"/>
                        </a:rPr>
                        <a:t>Br</a:t>
                      </a:r>
                      <a:r>
                        <a:rPr lang="zh-CN" sz="2600" dirty="0">
                          <a:effectLst/>
                          <a:latin typeface="Times New Roman" panose="02020603050405020304" pitchFamily="18" charset="0"/>
                          <a:ea typeface="宋体" panose="02010600030101010101" pitchFamily="2" charset="-122"/>
                        </a:rPr>
                        <a:t>的键长</a:t>
                      </a: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 pos="4231005" algn="l"/>
                        </a:tabLst>
                      </a:pPr>
                      <a:r>
                        <a:rPr lang="en-US" sz="2600">
                          <a:effectLst/>
                          <a:latin typeface="Times New Roman" panose="02020603050405020304" pitchFamily="18" charset="0"/>
                          <a:ea typeface="宋体" panose="02010600030101010101" pitchFamily="2" charset="-122"/>
                        </a:rPr>
                        <a:t>Cl</a:t>
                      </a:r>
                      <a:r>
                        <a:rPr lang="en-US" sz="2600">
                          <a:effectLst/>
                          <a:latin typeface="宋体" panose="02010600030101010101" pitchFamily="2" charset="-122"/>
                          <a:ea typeface="宋体" panose="02010600030101010101" pitchFamily="2" charset="-122"/>
                        </a:rPr>
                        <a:t>—</a:t>
                      </a:r>
                      <a:r>
                        <a:rPr lang="en-US" sz="2600">
                          <a:effectLst/>
                          <a:latin typeface="Times New Roman" panose="02020603050405020304" pitchFamily="18" charset="0"/>
                          <a:ea typeface="宋体" panose="02010600030101010101" pitchFamily="2" charset="-122"/>
                        </a:rPr>
                        <a:t>Cl</a:t>
                      </a:r>
                      <a:r>
                        <a:rPr lang="zh-CN" sz="2600">
                          <a:effectLst/>
                          <a:latin typeface="Times New Roman" panose="02020603050405020304" pitchFamily="18" charset="0"/>
                          <a:ea typeface="宋体" panose="02010600030101010101" pitchFamily="2" charset="-122"/>
                        </a:rPr>
                        <a:t>的键能小于</a:t>
                      </a:r>
                      <a:r>
                        <a:rPr lang="en-US" sz="2600">
                          <a:effectLst/>
                          <a:latin typeface="Times New Roman" panose="02020603050405020304" pitchFamily="18" charset="0"/>
                          <a:ea typeface="宋体" panose="02010600030101010101" pitchFamily="2" charset="-122"/>
                        </a:rPr>
                        <a:t>Br</a:t>
                      </a:r>
                      <a:r>
                        <a:rPr lang="en-US" sz="2600">
                          <a:effectLst/>
                          <a:latin typeface="宋体" panose="02010600030101010101" pitchFamily="2" charset="-122"/>
                          <a:ea typeface="宋体" panose="02010600030101010101" pitchFamily="2" charset="-122"/>
                        </a:rPr>
                        <a:t>—</a:t>
                      </a:r>
                      <a:r>
                        <a:rPr lang="en-US" sz="2600">
                          <a:effectLst/>
                          <a:latin typeface="Times New Roman" panose="02020603050405020304" pitchFamily="18" charset="0"/>
                          <a:ea typeface="宋体" panose="02010600030101010101" pitchFamily="2" charset="-122"/>
                        </a:rPr>
                        <a:t>Br</a:t>
                      </a:r>
                      <a:r>
                        <a:rPr lang="zh-CN" sz="2600">
                          <a:effectLst/>
                          <a:latin typeface="Times New Roman" panose="02020603050405020304" pitchFamily="18" charset="0"/>
                          <a:ea typeface="宋体" panose="02010600030101010101" pitchFamily="2" charset="-122"/>
                        </a:rPr>
                        <a:t>的键能</a:t>
                      </a: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8000">
                <a:tc>
                  <a:txBody>
                    <a:bodyPr/>
                    <a:lstStyle/>
                    <a:p>
                      <a:pPr algn="ctr">
                        <a:lnSpc>
                          <a:spcPct val="150000"/>
                        </a:lnSpc>
                        <a:spcAft>
                          <a:spcPts val="0"/>
                        </a:spcAft>
                        <a:tabLst>
                          <a:tab pos="2790825" algn="l"/>
                          <a:tab pos="4231005" algn="l"/>
                        </a:tabLst>
                      </a:pPr>
                      <a:r>
                        <a:rPr lang="en-US" sz="2600">
                          <a:effectLst/>
                          <a:latin typeface="Times New Roman" panose="02020603050405020304" pitchFamily="18" charset="0"/>
                          <a:ea typeface="宋体" panose="02010600030101010101" pitchFamily="2" charset="-122"/>
                        </a:rPr>
                        <a:t>D</a:t>
                      </a:r>
                      <a:endParaRPr lang="zh-CN" sz="2600">
                        <a:effectLst/>
                        <a:latin typeface="Times New Roman" panose="02020603050405020304" pitchFamily="18" charset="0"/>
                        <a:ea typeface="宋体" panose="02010600030101010101" pitchFamily="2" charset="-122"/>
                      </a:endParaRPr>
                    </a:p>
                  </a:txBody>
                  <a:tcPr marL="4679" marR="4679"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just">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酸性</a:t>
                      </a:r>
                      <a:r>
                        <a:rPr lang="zh-CN" sz="2600" dirty="0" smtClean="0">
                          <a:effectLst/>
                          <a:latin typeface="Times New Roman" panose="02020603050405020304" pitchFamily="18" charset="0"/>
                          <a:ea typeface="宋体" panose="02010600030101010101" pitchFamily="2" charset="-122"/>
                        </a:rPr>
                        <a:t>：</a:t>
                      </a:r>
                      <a:endParaRPr lang="en-US" altLang="zh-CN" sz="2600" dirty="0" smtClean="0">
                        <a:effectLst/>
                        <a:latin typeface="Times New Roman" panose="02020603050405020304" pitchFamily="18" charset="0"/>
                        <a:ea typeface="宋体" panose="02010600030101010101" pitchFamily="2" charset="-122"/>
                      </a:endParaRPr>
                    </a:p>
                    <a:p>
                      <a:pPr marL="72000" algn="just">
                        <a:lnSpc>
                          <a:spcPct val="150000"/>
                        </a:lnSpc>
                        <a:spcAft>
                          <a:spcPts val="0"/>
                        </a:spcAft>
                        <a:tabLst>
                          <a:tab pos="2790825" algn="l"/>
                          <a:tab pos="4231005" algn="l"/>
                        </a:tabLst>
                      </a:pPr>
                      <a:r>
                        <a:rPr lang="en-US" sz="2600" dirty="0" smtClean="0">
                          <a:effectLst/>
                          <a:latin typeface="Times New Roman" panose="02020603050405020304" pitchFamily="18" charset="0"/>
                          <a:ea typeface="宋体" panose="02010600030101010101" pitchFamily="2" charset="-122"/>
                        </a:rPr>
                        <a:t>CH</a:t>
                      </a:r>
                      <a:r>
                        <a:rPr lang="en-US" sz="2600" baseline="-25000" dirty="0" smtClean="0">
                          <a:effectLst/>
                          <a:latin typeface="Times New Roman" panose="02020603050405020304" pitchFamily="18" charset="0"/>
                          <a:ea typeface="宋体" panose="02010600030101010101" pitchFamily="2" charset="-122"/>
                        </a:rPr>
                        <a:t>3</a:t>
                      </a:r>
                      <a:r>
                        <a:rPr lang="en-US" sz="2600" dirty="0" smtClean="0">
                          <a:effectLst/>
                          <a:latin typeface="Times New Roman" panose="02020603050405020304" pitchFamily="18" charset="0"/>
                          <a:ea typeface="宋体" panose="02010600030101010101" pitchFamily="2" charset="-122"/>
                        </a:rPr>
                        <a:t>COOH&gt;CH</a:t>
                      </a:r>
                      <a:r>
                        <a:rPr lang="en-US" sz="2600" baseline="-25000" dirty="0" smtClean="0">
                          <a:effectLst/>
                          <a:latin typeface="Times New Roman" panose="02020603050405020304" pitchFamily="18" charset="0"/>
                          <a:ea typeface="宋体" panose="02010600030101010101" pitchFamily="2" charset="-122"/>
                        </a:rPr>
                        <a:t>3</a:t>
                      </a:r>
                      <a:r>
                        <a:rPr lang="en-US" sz="2600" dirty="0" smtClean="0">
                          <a:effectLst/>
                          <a:latin typeface="Times New Roman" panose="02020603050405020304" pitchFamily="18" charset="0"/>
                          <a:ea typeface="宋体" panose="02010600030101010101" pitchFamily="2" charset="-122"/>
                        </a:rPr>
                        <a:t>CH</a:t>
                      </a:r>
                      <a:r>
                        <a:rPr lang="en-US" sz="2600" baseline="-25000" dirty="0" smtClean="0">
                          <a:effectLst/>
                          <a:latin typeface="Times New Roman" panose="02020603050405020304" pitchFamily="18" charset="0"/>
                          <a:ea typeface="宋体" panose="02010600030101010101" pitchFamily="2" charset="-122"/>
                        </a:rPr>
                        <a:t>2</a:t>
                      </a:r>
                      <a:r>
                        <a:rPr lang="en-US" sz="2600" dirty="0" smtClean="0">
                          <a:effectLst/>
                          <a:latin typeface="Times New Roman" panose="02020603050405020304" pitchFamily="18" charset="0"/>
                          <a:ea typeface="宋体" panose="02010600030101010101" pitchFamily="2" charset="-122"/>
                        </a:rPr>
                        <a:t>COOH</a:t>
                      </a:r>
                      <a:endParaRPr lang="zh-CN" sz="2600" dirty="0">
                        <a:effectLst/>
                        <a:latin typeface="Times New Roman" panose="02020603050405020304" pitchFamily="18" charset="0"/>
                        <a:ea typeface="宋体" panose="02010600030101010101" pitchFamily="2" charset="-122"/>
                      </a:endParaRP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lnSpc>
                          <a:spcPct val="150000"/>
                        </a:lnSpc>
                        <a:spcAft>
                          <a:spcPts val="0"/>
                        </a:spcAft>
                        <a:tabLst>
                          <a:tab pos="2790825" algn="l"/>
                          <a:tab pos="4231005" algn="l"/>
                        </a:tabLst>
                      </a:pPr>
                      <a:r>
                        <a:rPr lang="zh-CN" sz="2600" dirty="0">
                          <a:effectLst/>
                          <a:latin typeface="Times New Roman" panose="02020603050405020304" pitchFamily="18" charset="0"/>
                          <a:ea typeface="宋体" panose="02010600030101010101" pitchFamily="2" charset="-122"/>
                        </a:rPr>
                        <a:t>烷基</a:t>
                      </a:r>
                      <a:r>
                        <a:rPr lang="en-US" sz="2600" dirty="0">
                          <a:effectLst/>
                          <a:latin typeface="Times New Roman" panose="02020603050405020304" pitchFamily="18" charset="0"/>
                          <a:ea typeface="宋体" panose="02010600030101010101" pitchFamily="2" charset="-122"/>
                        </a:rPr>
                        <a:t>(R</a:t>
                      </a:r>
                      <a:r>
                        <a:rPr lang="en-US" sz="2600" dirty="0">
                          <a:effectLst/>
                          <a:latin typeface="宋体" panose="02010600030101010101" pitchFamily="2" charset="-122"/>
                          <a:ea typeface="宋体" panose="02010600030101010101" pitchFamily="2" charset="-122"/>
                        </a:rPr>
                        <a:t>—</a:t>
                      </a:r>
                      <a:r>
                        <a:rPr lang="en-US" sz="2600" dirty="0">
                          <a:effectLst/>
                          <a:latin typeface="Times New Roman" panose="02020603050405020304" pitchFamily="18" charset="0"/>
                          <a:ea typeface="宋体" panose="02010600030101010101" pitchFamily="2" charset="-122"/>
                        </a:rPr>
                        <a:t>)</a:t>
                      </a:r>
                      <a:r>
                        <a:rPr lang="zh-CN" sz="2600" dirty="0">
                          <a:effectLst/>
                          <a:latin typeface="Times New Roman" panose="02020603050405020304" pitchFamily="18" charset="0"/>
                          <a:ea typeface="宋体" panose="02010600030101010101" pitchFamily="2" charset="-122"/>
                        </a:rPr>
                        <a:t>越长推电子效应越大，使羧</a:t>
                      </a:r>
                      <a:r>
                        <a:rPr lang="zh-CN" sz="2600" spc="-100" baseline="0" dirty="0">
                          <a:effectLst/>
                          <a:latin typeface="Times New Roman" panose="02020603050405020304" pitchFamily="18" charset="0"/>
                          <a:ea typeface="宋体" panose="02010600030101010101" pitchFamily="2" charset="-122"/>
                        </a:rPr>
                        <a:t>基中羟基的极性越小，羧酸的酸性越弱</a:t>
                      </a:r>
                    </a:p>
                  </a:txBody>
                  <a:tcPr marL="8544" marR="8544" marT="4679" marB="467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 name="TextBox 9"/>
          <p:cNvSpPr txBox="1"/>
          <p:nvPr/>
        </p:nvSpPr>
        <p:spPr>
          <a:xfrm>
            <a:off x="560115" y="4672980"/>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404" y="726677"/>
            <a:ext cx="11800059" cy="4565568"/>
            <a:chOff x="404" y="621482"/>
            <a:chExt cx="11800059" cy="4565568"/>
          </a:xfrm>
        </p:grpSpPr>
        <p:sp>
          <p:nvSpPr>
            <p:cNvPr id="25" name="矩形 24"/>
            <p:cNvSpPr/>
            <p:nvPr/>
          </p:nvSpPr>
          <p:spPr>
            <a:xfrm>
              <a:off x="389949" y="621482"/>
              <a:ext cx="11410514" cy="4565568"/>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楷体" panose="02010609060101010101" pitchFamily="49" charset="-122"/>
                </a:rPr>
                <a:t>水分子中</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楷体" panose="02010609060101010101" pitchFamily="49" charset="-122"/>
                </a:rPr>
                <a:t>上有</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楷体" panose="02010609060101010101" pitchFamily="49" charset="-122"/>
                </a:rPr>
                <a:t>个孤电子对，氨分子中</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上有</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楷体" panose="02010609060101010101" pitchFamily="49" charset="-122"/>
                </a:rPr>
                <a:t>个孤电子对，孤电子对数越多，对成键电子对的排斥作用越大，键角越小，所以水分子中键角比氨分子中键角小，</a:t>
              </a:r>
              <a:r>
                <a:rPr lang="en-US" altLang="zh-CN" sz="2800" dirty="0">
                  <a:latin typeface="Times New Roman" panose="02020603050405020304" pitchFamily="18" charset="0"/>
                  <a:ea typeface="宋体" panose="02010600030101010101" pitchFamily="2" charset="-122"/>
                </a:rPr>
                <a:t>A</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与</a:t>
              </a:r>
              <a:r>
                <a:rPr lang="en-US" altLang="zh-CN" sz="2800" dirty="0">
                  <a:latin typeface="Times New Roman" panose="02020603050405020304" pitchFamily="18" charset="0"/>
                  <a:ea typeface="宋体" panose="02010600030101010101" pitchFamily="2" charset="-122"/>
                </a:rPr>
                <a:t>P</a:t>
              </a:r>
              <a:r>
                <a:rPr lang="zh-CN" altLang="zh-CN" sz="2800" dirty="0">
                  <a:latin typeface="Times New Roman" panose="02020603050405020304" pitchFamily="18" charset="0"/>
                  <a:ea typeface="楷体" panose="02010609060101010101" pitchFamily="49" charset="-122"/>
                </a:rPr>
                <a:t>为同主族元素，</a:t>
              </a:r>
              <a:r>
                <a:rPr lang="en-US" altLang="zh-CN" sz="2800" dirty="0">
                  <a:latin typeface="Times New Roman" panose="02020603050405020304" pitchFamily="18" charset="0"/>
                  <a:ea typeface="宋体" panose="02010600030101010101" pitchFamily="2" charset="-122"/>
                </a:rPr>
                <a:t>N</a:t>
              </a:r>
              <a:r>
                <a:rPr lang="zh-CN" altLang="zh-CN" sz="2800" dirty="0">
                  <a:latin typeface="Times New Roman" panose="02020603050405020304" pitchFamily="18" charset="0"/>
                  <a:ea typeface="楷体" panose="02010609060101010101" pitchFamily="49" charset="-122"/>
                </a:rPr>
                <a:t>的非金属性比</a:t>
              </a:r>
              <a:r>
                <a:rPr lang="en-US" altLang="zh-CN" sz="2800" dirty="0">
                  <a:latin typeface="Times New Roman" panose="02020603050405020304" pitchFamily="18" charset="0"/>
                  <a:ea typeface="宋体" panose="02010600030101010101" pitchFamily="2" charset="-122"/>
                </a:rPr>
                <a:t>P</a:t>
              </a:r>
              <a:r>
                <a:rPr lang="zh-CN" altLang="zh-CN" sz="2800" dirty="0">
                  <a:latin typeface="Times New Roman" panose="02020603050405020304" pitchFamily="18" charset="0"/>
                  <a:ea typeface="楷体" panose="02010609060101010101" pitchFamily="49" charset="-122"/>
                </a:rPr>
                <a:t>强，则热稳定性：</a:t>
              </a:r>
              <a:r>
                <a:rPr lang="en-US" altLang="zh-CN" sz="2800" dirty="0">
                  <a:latin typeface="Times New Roman" panose="02020603050405020304" pitchFamily="18" charset="0"/>
                  <a:ea typeface="宋体" panose="02010600030101010101" pitchFamily="2" charset="-122"/>
                </a:rPr>
                <a:t>NH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&gt;PH</a:t>
              </a:r>
              <a:r>
                <a:rPr lang="en-US" altLang="zh-CN" sz="2800" baseline="-25000" dirty="0">
                  <a:latin typeface="Times New Roman" panose="02020603050405020304" pitchFamily="18" charset="0"/>
                  <a:ea typeface="宋体" panose="02010600030101010101" pitchFamily="2" charset="-122"/>
                </a:rPr>
                <a:t>3</a:t>
              </a:r>
              <a:r>
                <a:rPr lang="zh-CN" altLang="zh-CN" sz="2800" dirty="0">
                  <a:latin typeface="Times New Roman" panose="02020603050405020304" pitchFamily="18" charset="0"/>
                  <a:ea typeface="楷体" panose="02010609060101010101" pitchFamily="49" charset="-122"/>
                </a:rPr>
                <a:t>，分子的热稳定性与分子间作用力无关，</a:t>
              </a:r>
              <a:r>
                <a:rPr lang="en-US" altLang="zh-CN" sz="2800" dirty="0">
                  <a:latin typeface="Times New Roman" panose="02020603050405020304" pitchFamily="18" charset="0"/>
                  <a:ea typeface="宋体" panose="02010600030101010101" pitchFamily="2" charset="-122"/>
                </a:rPr>
                <a:t>B</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en-US" altLang="zh-CN" sz="2800" dirty="0" smtClean="0">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err="1" smtClean="0">
                  <a:latin typeface="Times New Roman" panose="02020603050405020304" pitchFamily="18" charset="0"/>
                  <a:ea typeface="宋体" panose="02010600030101010101" pitchFamily="2" charset="-122"/>
                </a:rPr>
                <a:t>Cl</a:t>
              </a:r>
              <a:r>
                <a:rPr lang="zh-CN" altLang="zh-CN" sz="2800" dirty="0">
                  <a:latin typeface="Times New Roman" panose="02020603050405020304" pitchFamily="18" charset="0"/>
                  <a:ea typeface="楷体" panose="02010609060101010101" pitchFamily="49" charset="-122"/>
                </a:rPr>
                <a:t>的原子半径小于</a:t>
              </a:r>
              <a:r>
                <a:rPr lang="en-US" altLang="zh-CN" sz="2800" dirty="0">
                  <a:latin typeface="Times New Roman" panose="02020603050405020304" pitchFamily="18" charset="0"/>
                  <a:ea typeface="宋体" panose="02010600030101010101" pitchFamily="2" charset="-122"/>
                </a:rPr>
                <a:t>Br</a:t>
              </a:r>
              <a:r>
                <a:rPr lang="zh-CN" altLang="zh-CN" sz="2800" dirty="0">
                  <a:latin typeface="Times New Roman" panose="02020603050405020304" pitchFamily="18" charset="0"/>
                  <a:ea typeface="楷体" panose="02010609060101010101" pitchFamily="49" charset="-122"/>
                </a:rPr>
                <a:t>的原子半径，则</a:t>
              </a:r>
              <a:r>
                <a:rPr lang="en-US" altLang="zh-CN" sz="2800" dirty="0" err="1">
                  <a:latin typeface="Times New Roman" panose="02020603050405020304" pitchFamily="18" charset="0"/>
                  <a:ea typeface="宋体" panose="02010600030101010101" pitchFamily="2" charset="-122"/>
                </a:rPr>
                <a:t>Cl</a:t>
              </a:r>
              <a:r>
                <a:rPr lang="en-US" altLang="zh-CN" sz="2800" dirty="0">
                  <a:latin typeface="楷体" panose="02010609060101010101" pitchFamily="49" charset="-122"/>
                  <a:ea typeface="宋体" panose="02010600030101010101" pitchFamily="2" charset="-122"/>
                </a:rPr>
                <a:t>—</a:t>
              </a:r>
              <a:r>
                <a:rPr lang="en-US" altLang="zh-CN" sz="2800" dirty="0" err="1">
                  <a:latin typeface="Times New Roman" panose="02020603050405020304" pitchFamily="18" charset="0"/>
                  <a:ea typeface="宋体" panose="02010600030101010101" pitchFamily="2" charset="-122"/>
                </a:rPr>
                <a:t>Cl</a:t>
              </a:r>
              <a:r>
                <a:rPr lang="zh-CN" altLang="zh-CN" sz="2800" dirty="0">
                  <a:latin typeface="Times New Roman" panose="02020603050405020304" pitchFamily="18" charset="0"/>
                  <a:ea typeface="楷体" panose="02010609060101010101" pitchFamily="49" charset="-122"/>
                </a:rPr>
                <a:t>的键长小于</a:t>
              </a:r>
              <a:r>
                <a:rPr lang="en-US" altLang="zh-CN" sz="2800" dirty="0">
                  <a:latin typeface="Times New Roman" panose="02020603050405020304" pitchFamily="18" charset="0"/>
                  <a:ea typeface="宋体" panose="02010600030101010101" pitchFamily="2" charset="-122"/>
                </a:rPr>
                <a:t>Br</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Br</a:t>
              </a:r>
              <a:r>
                <a:rPr lang="zh-CN" altLang="zh-CN" sz="2800" dirty="0">
                  <a:latin typeface="Times New Roman" panose="02020603050405020304" pitchFamily="18" charset="0"/>
                  <a:ea typeface="楷体" panose="02010609060101010101" pitchFamily="49" charset="-122"/>
                </a:rPr>
                <a:t>的键长，</a:t>
              </a:r>
              <a:r>
                <a:rPr lang="en-US" altLang="zh-CN" sz="2800" dirty="0" err="1">
                  <a:latin typeface="Times New Roman" panose="02020603050405020304" pitchFamily="18" charset="0"/>
                  <a:ea typeface="宋体" panose="02010600030101010101" pitchFamily="2" charset="-122"/>
                </a:rPr>
                <a:t>Cl</a:t>
              </a:r>
              <a:r>
                <a:rPr lang="en-US" altLang="zh-CN" sz="2800" dirty="0">
                  <a:latin typeface="楷体" panose="02010609060101010101" pitchFamily="49" charset="-122"/>
                  <a:ea typeface="宋体" panose="02010600030101010101" pitchFamily="2" charset="-122"/>
                </a:rPr>
                <a:t>—</a:t>
              </a:r>
              <a:r>
                <a:rPr lang="en-US" altLang="zh-CN" sz="2800" dirty="0" err="1">
                  <a:latin typeface="Times New Roman" panose="02020603050405020304" pitchFamily="18" charset="0"/>
                  <a:ea typeface="宋体" panose="02010600030101010101" pitchFamily="2" charset="-122"/>
                </a:rPr>
                <a:t>Cl</a:t>
              </a:r>
              <a:r>
                <a:rPr lang="zh-CN" altLang="zh-CN" sz="2800" dirty="0">
                  <a:latin typeface="Times New Roman" panose="02020603050405020304" pitchFamily="18" charset="0"/>
                  <a:ea typeface="楷体" panose="02010609060101010101" pitchFamily="49" charset="-122"/>
                </a:rPr>
                <a:t>的键能大于</a:t>
              </a:r>
              <a:r>
                <a:rPr lang="en-US" altLang="zh-CN" sz="2800" dirty="0">
                  <a:latin typeface="Times New Roman" panose="02020603050405020304" pitchFamily="18" charset="0"/>
                  <a:ea typeface="宋体" panose="02010600030101010101" pitchFamily="2" charset="-122"/>
                </a:rPr>
                <a:t>Br</a:t>
              </a:r>
              <a:r>
                <a:rPr lang="en-US" altLang="zh-CN" sz="2800" dirty="0">
                  <a:latin typeface="楷体" panose="02010609060101010101" pitchFamily="49"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Br</a:t>
              </a:r>
              <a:r>
                <a:rPr lang="zh-CN" altLang="zh-CN" sz="2800" dirty="0">
                  <a:latin typeface="Times New Roman" panose="02020603050405020304" pitchFamily="18" charset="0"/>
                  <a:ea typeface="楷体" panose="02010609060101010101" pitchFamily="49" charset="-122"/>
                </a:rPr>
                <a:t>的键能，</a:t>
              </a:r>
              <a:r>
                <a:rPr lang="en-US" altLang="zh-CN" sz="2800" dirty="0">
                  <a:latin typeface="Times New Roman" panose="02020603050405020304" pitchFamily="18" charset="0"/>
                  <a:ea typeface="宋体" panose="02010600030101010101" pitchFamily="2" charset="-122"/>
                </a:rPr>
                <a:t>C</a:t>
              </a:r>
              <a:r>
                <a:rPr lang="zh-CN" altLang="zh-CN" sz="2800" dirty="0">
                  <a:latin typeface="Times New Roman" panose="02020603050405020304" pitchFamily="18" charset="0"/>
                  <a:ea typeface="楷体" panose="02010609060101010101" pitchFamily="49" charset="-122"/>
                </a:rPr>
                <a:t>错误</a:t>
              </a:r>
              <a:r>
                <a:rPr lang="zh-CN" altLang="zh-CN" sz="2800" dirty="0" smtClean="0">
                  <a:latin typeface="Times New Roman" panose="02020603050405020304" pitchFamily="18" charset="0"/>
                  <a:ea typeface="楷体" panose="02010609060101010101" pitchFamily="49" charset="-122"/>
                </a:rPr>
                <a:t>。</a:t>
              </a:r>
              <a:endParaRPr lang="zh-CN" altLang="zh-CN" sz="1100" dirty="0">
                <a:latin typeface="Times New Roman" panose="02020603050405020304" pitchFamily="18" charset="0"/>
                <a:ea typeface="宋体" panose="02010600030101010101" pitchFamily="2" charset="-122"/>
              </a:endParaRPr>
            </a:p>
          </p:txBody>
        </p:sp>
        <p:grpSp>
          <p:nvGrpSpPr>
            <p:cNvPr id="26" name="组合 25"/>
            <p:cNvGrpSpPr/>
            <p:nvPr/>
          </p:nvGrpSpPr>
          <p:grpSpPr>
            <a:xfrm>
              <a:off x="404" y="859282"/>
              <a:ext cx="1190976" cy="319214"/>
              <a:chOff x="404" y="631222"/>
              <a:chExt cx="1190976" cy="319214"/>
            </a:xfrm>
          </p:grpSpPr>
          <p:cxnSp>
            <p:nvCxnSpPr>
              <p:cNvPr id="27" name="直接连接符 2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8" name="任意多边形 2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4" name="圆角矩形 33">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2" action="ppaction://hlinksldjump"/>
          </p:cNvPr>
          <p:cNvSpPr/>
          <p:nvPr/>
        </p:nvSpPr>
        <p:spPr>
          <a:xfrm>
            <a:off x="6428048"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11</a:t>
            </a:r>
            <a:endParaRPr kumimoji="1" lang="zh-CN" altLang="en-US" sz="1600" kern="0" dirty="0">
              <a:solidFill>
                <a:schemeClr val="bg1"/>
              </a:solidFill>
              <a:latin typeface="Arial" panose="020B0604020202020204"/>
              <a:ea typeface="微软雅黑" panose="020B0503020204020204" charset="-122"/>
            </a:endParaRPr>
          </a:p>
        </p:txBody>
      </p:sp>
      <p:sp>
        <p:nvSpPr>
          <p:cNvPr id="50" name="圆角矩形 49">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231610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89949" y="189434"/>
            <a:ext cx="11410514" cy="5940047"/>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12.</a:t>
            </a:r>
            <a:r>
              <a:rPr lang="zh-CN" altLang="zh-CN" sz="2800" dirty="0">
                <a:latin typeface="Times New Roman" panose="02020603050405020304" pitchFamily="18" charset="0"/>
                <a:ea typeface="宋体" panose="02010600030101010101" pitchFamily="2" charset="-122"/>
              </a:rPr>
              <a:t>我国科学家成功利用</a:t>
            </a:r>
            <a:r>
              <a:rPr lang="en-US" altLang="zh-CN" sz="2800" dirty="0">
                <a:latin typeface="Times New Roman" panose="02020603050405020304" pitchFamily="18" charset="0"/>
                <a:ea typeface="宋体" panose="02010600030101010101" pitchFamily="2" charset="-122"/>
              </a:rPr>
              <a:t>CO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人工合成淀粉，使淀粉生产方式从农耕种植转变为工业制造成为可能，其部分转化过程如图。</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smtClean="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latin typeface="Times New Roman" panose="02020603050405020304" pitchFamily="18" charset="0"/>
                <a:ea typeface="宋体" panose="02010600030101010101" pitchFamily="2" charset="-122"/>
              </a:rPr>
              <a:t>下列</a:t>
            </a:r>
            <a:r>
              <a:rPr lang="zh-CN" altLang="zh-CN" sz="2800" dirty="0">
                <a:latin typeface="Times New Roman" panose="02020603050405020304" pitchFamily="18" charset="0"/>
                <a:ea typeface="宋体" panose="02010600030101010101" pitchFamily="2" charset="-122"/>
              </a:rPr>
              <a:t>有关物质的说法正确的是</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A.H</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HCHO</a:t>
            </a:r>
            <a:r>
              <a:rPr lang="zh-CN" altLang="zh-CN" sz="2800" dirty="0">
                <a:latin typeface="Times New Roman" panose="02020603050405020304" pitchFamily="18" charset="0"/>
                <a:ea typeface="宋体" panose="02010600030101010101" pitchFamily="2" charset="-122"/>
              </a:rPr>
              <a:t>均属于非极性分子</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B.CO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的空间结构为</a:t>
            </a:r>
            <a:r>
              <a:rPr lang="en-US" altLang="zh-CN" sz="2800" dirty="0">
                <a:latin typeface="Times New Roman" panose="02020603050405020304" pitchFamily="18" charset="0"/>
                <a:ea typeface="宋体" panose="02010600030101010101" pitchFamily="2" charset="-122"/>
              </a:rPr>
              <a:t>V</a:t>
            </a:r>
            <a:r>
              <a:rPr lang="zh-CN" altLang="zh-CN" sz="2800" dirty="0">
                <a:latin typeface="Times New Roman" panose="02020603050405020304" pitchFamily="18" charset="0"/>
                <a:ea typeface="宋体" panose="02010600030101010101" pitchFamily="2" charset="-122"/>
              </a:rPr>
              <a:t>形</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C.H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en-US" altLang="zh-CN" sz="2800" baseline="-250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O</a:t>
            </a:r>
            <a:r>
              <a:rPr lang="zh-CN" altLang="zh-CN" sz="2800" dirty="0">
                <a:latin typeface="Times New Roman" panose="02020603050405020304" pitchFamily="18" charset="0"/>
                <a:ea typeface="宋体" panose="02010600030101010101" pitchFamily="2" charset="-122"/>
              </a:rPr>
              <a:t>中均含极性键和非极性键</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D.CH</a:t>
            </a:r>
            <a:r>
              <a:rPr lang="en-US" altLang="zh-CN" sz="2800" baseline="-250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宋体" panose="02010600030101010101" pitchFamily="2" charset="-122"/>
              </a:rPr>
              <a:t>OH</a:t>
            </a:r>
            <a:r>
              <a:rPr lang="zh-CN" altLang="zh-CN" sz="2800" dirty="0">
                <a:latin typeface="Times New Roman" panose="02020603050405020304" pitchFamily="18" charset="0"/>
                <a:ea typeface="宋体" panose="02010600030101010101" pitchFamily="2" charset="-122"/>
              </a:rPr>
              <a:t>的熔点高于</a:t>
            </a:r>
            <a:r>
              <a:rPr lang="en-US" altLang="zh-CN" sz="2800" dirty="0" smtClean="0">
                <a:latin typeface="Times New Roman" panose="02020603050405020304" pitchFamily="18" charset="0"/>
                <a:ea typeface="宋体" panose="02010600030101010101" pitchFamily="2" charset="-122"/>
              </a:rPr>
              <a:t>HCHO</a:t>
            </a:r>
            <a:endParaRPr lang="zh-CN" altLang="zh-CN" sz="1100" dirty="0">
              <a:latin typeface="Times New Roman" panose="02020603050405020304" pitchFamily="18" charset="0"/>
              <a:ea typeface="宋体" panose="02010600030101010101" pitchFamily="2" charset="-122"/>
            </a:endParaRPr>
          </a:p>
        </p:txBody>
      </p:sp>
      <p:sp>
        <p:nvSpPr>
          <p:cNvPr id="21" name="TextBox 9"/>
          <p:cNvSpPr txBox="1"/>
          <p:nvPr/>
        </p:nvSpPr>
        <p:spPr>
          <a:xfrm>
            <a:off x="253033" y="5305400"/>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3" action="ppaction://hlinksldjump"/>
          </p:cNvPr>
          <p:cNvSpPr/>
          <p:nvPr/>
        </p:nvSpPr>
        <p:spPr>
          <a:xfrm>
            <a:off x="6878715"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12</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grpSp>
        <p:nvGrpSpPr>
          <p:cNvPr id="2" name="组合 1"/>
          <p:cNvGrpSpPr/>
          <p:nvPr/>
        </p:nvGrpSpPr>
        <p:grpSpPr>
          <a:xfrm>
            <a:off x="1697956" y="1604418"/>
            <a:ext cx="8794501" cy="1175629"/>
            <a:chOff x="478582" y="1822117"/>
            <a:chExt cx="8794501" cy="1175629"/>
          </a:xfrm>
        </p:grpSpPr>
        <p:pic>
          <p:nvPicPr>
            <p:cNvPr id="24" name="image206.jpeg"/>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b="43791"/>
            <a:stretch/>
          </p:blipFill>
          <p:spPr bwMode="auto">
            <a:xfrm>
              <a:off x="478582" y="1822117"/>
              <a:ext cx="6192688" cy="1175629"/>
            </a:xfrm>
            <a:prstGeom prst="rect">
              <a:avLst/>
            </a:prstGeom>
            <a:noFill/>
            <a:ln>
              <a:noFill/>
            </a:ln>
          </p:spPr>
        </p:pic>
        <p:pic>
          <p:nvPicPr>
            <p:cNvPr id="36" name="image206.jpeg"/>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52623" r="56888"/>
            <a:stretch/>
          </p:blipFill>
          <p:spPr bwMode="auto">
            <a:xfrm>
              <a:off x="6603324" y="1908100"/>
              <a:ext cx="2669759" cy="990901"/>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04" y="477466"/>
            <a:ext cx="11800059" cy="5182532"/>
            <a:chOff x="404" y="621482"/>
            <a:chExt cx="11800059" cy="5182532"/>
          </a:xfrm>
        </p:grpSpPr>
        <mc:AlternateContent xmlns:mc="http://schemas.openxmlformats.org/markup-compatibility/2006" xmlns:a14="http://schemas.microsoft.com/office/drawing/2010/main">
          <mc:Choice Requires="a14">
            <p:sp>
              <p:nvSpPr>
                <p:cNvPr id="29" name="矩形 28"/>
                <p:cNvSpPr/>
                <p:nvPr/>
              </p:nvSpPr>
              <p:spPr>
                <a:xfrm>
                  <a:off x="389949" y="621482"/>
                  <a:ext cx="11410514" cy="518253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800" dirty="0" smtClean="0">
                      <a:latin typeface="Times New Roman" panose="02020603050405020304" pitchFamily="18" charset="0"/>
                      <a:ea typeface="宋体" panose="02010600030101010101" pitchFamily="2" charset="-122"/>
                    </a:rPr>
                    <a:t>　　</a:t>
                  </a:r>
                  <a:r>
                    <a:rPr lang="zh-CN" altLang="zh-CN" sz="2800" dirty="0">
                      <a:latin typeface="Times New Roman" panose="02020603050405020304" pitchFamily="18" charset="0"/>
                      <a:ea typeface="宋体" panose="02010600030101010101" pitchFamily="2" charset="-122"/>
                    </a:rPr>
                    <a:t>　</a:t>
                  </a:r>
                  <a:r>
                    <a:rPr lang="en-US" altLang="zh-CN" sz="2800" dirty="0">
                      <a:effectLst/>
                      <a:latin typeface="Times New Roman" panose="02020603050405020304" pitchFamily="18" charset="0"/>
                      <a:ea typeface="宋体" panose="02010600030101010101" pitchFamily="2" charset="-122"/>
                    </a:rPr>
                    <a:t>HCHO</a:t>
                  </a:r>
                  <a:r>
                    <a:rPr lang="zh-CN" altLang="zh-CN" sz="2800" dirty="0">
                      <a:effectLst/>
                      <a:latin typeface="Times New Roman" panose="02020603050405020304" pitchFamily="18" charset="0"/>
                      <a:ea typeface="楷体" panose="02010609060101010101" pitchFamily="49" charset="-122"/>
                    </a:rPr>
                    <a:t>中</a:t>
                  </a: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楷体" panose="02010609060101010101" pitchFamily="49" charset="-122"/>
                    </a:rPr>
                    <a:t>原子价层电子对数为</a:t>
                  </a:r>
                  <a:r>
                    <a:rPr lang="en-US" altLang="zh-CN" sz="2800" dirty="0">
                      <a:effectLst/>
                      <a:latin typeface="Times New Roman" panose="02020603050405020304" pitchFamily="18" charset="0"/>
                      <a:ea typeface="宋体" panose="02010600030101010101" pitchFamily="2" charset="-122"/>
                    </a:rPr>
                    <a:t>3+</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rPr>
                          </m:ctrlPr>
                        </m:fPr>
                        <m:num>
                          <m:r>
                            <a:rPr lang="en-US" altLang="zh-CN" sz="2800">
                              <a:effectLst/>
                              <a:latin typeface="Cambria Math" panose="02040503050406030204" pitchFamily="18" charset="0"/>
                              <a:ea typeface="宋体" panose="02010600030101010101" pitchFamily="2" charset="-122"/>
                            </a:rPr>
                            <m:t>4</m:t>
                          </m:r>
                          <m:r>
                            <a:rPr lang="en-US" altLang="zh-CN" sz="2800" i="1">
                              <a:effectLst/>
                              <a:latin typeface="Cambria Math" panose="02040503050406030204" pitchFamily="18" charset="0"/>
                              <a:ea typeface="宋体" panose="02010600030101010101" pitchFamily="2" charset="-122"/>
                            </a:rPr>
                            <m:t>−</m:t>
                          </m:r>
                          <m:r>
                            <a:rPr lang="en-US" altLang="zh-CN" sz="2800">
                              <a:effectLst/>
                              <a:latin typeface="Cambria Math" panose="02040503050406030204" pitchFamily="18" charset="0"/>
                              <a:ea typeface="宋体" panose="02010600030101010101" pitchFamily="2" charset="-122"/>
                            </a:rPr>
                            <m:t>1×2</m:t>
                          </m:r>
                          <m:r>
                            <a:rPr lang="en-US" altLang="zh-CN" sz="2800" i="1">
                              <a:effectLst/>
                              <a:latin typeface="Cambria Math" panose="02040503050406030204" pitchFamily="18" charset="0"/>
                              <a:ea typeface="宋体" panose="02010600030101010101" pitchFamily="2" charset="-122"/>
                            </a:rPr>
                            <m:t>−</m:t>
                          </m:r>
                          <m:r>
                            <a:rPr lang="en-US" altLang="zh-CN" sz="2800">
                              <a:effectLst/>
                              <a:latin typeface="Cambria Math" panose="02040503050406030204" pitchFamily="18" charset="0"/>
                              <a:ea typeface="宋体" panose="02010600030101010101" pitchFamily="2" charset="-122"/>
                            </a:rPr>
                            <m:t>2×1</m:t>
                          </m:r>
                        </m:num>
                        <m:den>
                          <m:r>
                            <a:rPr lang="en-US" altLang="zh-CN" sz="2800">
                              <a:effectLst/>
                              <a:latin typeface="Cambria Math" panose="02040503050406030204" pitchFamily="18" charset="0"/>
                              <a:ea typeface="宋体" panose="02010600030101010101" pitchFamily="2" charset="-122"/>
                            </a:rPr>
                            <m:t>2</m:t>
                          </m:r>
                        </m:den>
                      </m:f>
                    </m:oMath>
                  </a14:m>
                  <a:r>
                    <a:rPr lang="en-US" altLang="zh-CN" sz="2800" dirty="0">
                      <a:effectLst/>
                      <a:latin typeface="Times New Roman" panose="02020603050405020304" pitchFamily="18" charset="0"/>
                      <a:ea typeface="宋体" panose="02010600030101010101" pitchFamily="2" charset="-122"/>
                    </a:rPr>
                    <a:t>=3</a:t>
                  </a:r>
                  <a:r>
                    <a:rPr lang="zh-CN" altLang="zh-CN" sz="2800" dirty="0">
                      <a:effectLst/>
                      <a:latin typeface="Times New Roman" panose="02020603050405020304" pitchFamily="18" charset="0"/>
                      <a:ea typeface="楷体" panose="02010609060101010101" pitchFamily="49" charset="-122"/>
                    </a:rPr>
                    <a:t>，不含孤电子对，为平面三角形结构，正、负电中心不重合，为极性分子，</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为直线形分子，为非极性分子，选项</a:t>
                  </a:r>
                  <a:r>
                    <a:rPr lang="en-US" altLang="zh-CN" sz="2800" dirty="0">
                      <a:effectLst/>
                      <a:latin typeface="Times New Roman" panose="02020603050405020304" pitchFamily="18" charset="0"/>
                      <a:ea typeface="宋体" panose="02010600030101010101" pitchFamily="2" charset="-122"/>
                    </a:rPr>
                    <a:t>A</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effectLst/>
                      <a:latin typeface="Times New Roman" panose="02020603050405020304" pitchFamily="18" charset="0"/>
                      <a:ea typeface="宋体" panose="02010600030101010101" pitchFamily="2" charset="-122"/>
                    </a:rPr>
                    <a:t>CO</a:t>
                  </a:r>
                  <a:r>
                    <a:rPr lang="en-US" altLang="zh-CN" sz="2800" baseline="-25000" dirty="0" smtClean="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中</a:t>
                  </a: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楷体" panose="02010609060101010101" pitchFamily="49" charset="-122"/>
                    </a:rPr>
                    <a:t>原子的价层电子对数为</a:t>
                  </a:r>
                  <a:r>
                    <a:rPr lang="en-US" altLang="zh-CN" sz="2800" dirty="0">
                      <a:effectLst/>
                      <a:latin typeface="Times New Roman" panose="02020603050405020304" pitchFamily="18" charset="0"/>
                      <a:ea typeface="宋体" panose="02010600030101010101" pitchFamily="2" charset="-122"/>
                    </a:rPr>
                    <a:t>2+</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rPr>
                          </m:ctrlPr>
                        </m:fPr>
                        <m:num>
                          <m:r>
                            <a:rPr lang="en-US" altLang="zh-CN" sz="2800">
                              <a:effectLst/>
                              <a:latin typeface="Cambria Math" panose="02040503050406030204" pitchFamily="18" charset="0"/>
                              <a:ea typeface="宋体" panose="02010600030101010101" pitchFamily="2" charset="-122"/>
                            </a:rPr>
                            <m:t>4</m:t>
                          </m:r>
                          <m:r>
                            <a:rPr lang="en-US" altLang="zh-CN" sz="2800" i="1">
                              <a:effectLst/>
                              <a:latin typeface="Cambria Math" panose="02040503050406030204" pitchFamily="18" charset="0"/>
                              <a:ea typeface="宋体" panose="02010600030101010101" pitchFamily="2" charset="-122"/>
                            </a:rPr>
                            <m:t>−</m:t>
                          </m:r>
                          <m:r>
                            <a:rPr lang="en-US" altLang="zh-CN" sz="2800">
                              <a:effectLst/>
                              <a:latin typeface="Cambria Math" panose="02040503050406030204" pitchFamily="18" charset="0"/>
                              <a:ea typeface="宋体" panose="02010600030101010101" pitchFamily="2" charset="-122"/>
                            </a:rPr>
                            <m:t>2×2</m:t>
                          </m:r>
                        </m:num>
                        <m:den>
                          <m:r>
                            <a:rPr lang="en-US" altLang="zh-CN" sz="2800">
                              <a:effectLst/>
                              <a:latin typeface="Cambria Math" panose="02040503050406030204" pitchFamily="18" charset="0"/>
                              <a:ea typeface="宋体" panose="02010600030101010101" pitchFamily="2" charset="-122"/>
                            </a:rPr>
                            <m:t>2</m:t>
                          </m:r>
                        </m:den>
                      </m:f>
                    </m:oMath>
                  </a14:m>
                  <a:r>
                    <a:rPr lang="en-US" altLang="zh-CN" sz="28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楷体" panose="02010609060101010101" pitchFamily="49" charset="-122"/>
                    </a:rPr>
                    <a:t>，无孤电子对，空间结构为直线形，选项</a:t>
                  </a:r>
                  <a:r>
                    <a:rPr lang="en-US" altLang="zh-CN" sz="2800" dirty="0">
                      <a:effectLst/>
                      <a:latin typeface="Times New Roman" panose="02020603050405020304" pitchFamily="18" charset="0"/>
                      <a:ea typeface="宋体" panose="02010600030101010101" pitchFamily="2" charset="-122"/>
                    </a:rPr>
                    <a:t>B</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effectLst/>
                      <a:latin typeface="Times New Roman" panose="02020603050405020304" pitchFamily="18" charset="0"/>
                      <a:ea typeface="宋体" panose="02010600030101010101" pitchFamily="2" charset="-122"/>
                    </a:rPr>
                    <a:t>H</a:t>
                  </a:r>
                  <a:r>
                    <a:rPr lang="en-US" altLang="zh-CN" sz="2800" baseline="-25000" dirty="0" smtClean="0">
                      <a:effectLst/>
                      <a:latin typeface="Times New Roman" panose="02020603050405020304" pitchFamily="18" charset="0"/>
                      <a:ea typeface="宋体" panose="02010600030101010101" pitchFamily="2" charset="-122"/>
                    </a:rPr>
                    <a:t>2</a:t>
                  </a:r>
                  <a:r>
                    <a:rPr lang="en-US" altLang="zh-CN" sz="2800" dirty="0" smtClean="0">
                      <a:effectLst/>
                      <a:latin typeface="Times New Roman" panose="02020603050405020304" pitchFamily="18" charset="0"/>
                      <a:ea typeface="宋体" panose="02010600030101010101" pitchFamily="2" charset="-122"/>
                    </a:rPr>
                    <a:t>O</a:t>
                  </a:r>
                  <a:r>
                    <a:rPr lang="zh-CN" altLang="zh-CN" sz="2800" dirty="0">
                      <a:effectLst/>
                      <a:latin typeface="Times New Roman" panose="02020603050405020304" pitchFamily="18" charset="0"/>
                      <a:ea typeface="楷体" panose="02010609060101010101" pitchFamily="49" charset="-122"/>
                    </a:rPr>
                    <a:t>不含非极性键，选项</a:t>
                  </a: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楷体" panose="02010609060101010101" pitchFamily="49" charset="-122"/>
                    </a:rPr>
                    <a:t>错误</a:t>
                  </a:r>
                  <a:r>
                    <a:rPr lang="zh-CN" altLang="zh-CN" sz="2800" dirty="0" smtClean="0">
                      <a:effectLst/>
                      <a:latin typeface="Times New Roman" panose="02020603050405020304" pitchFamily="18" charset="0"/>
                      <a:ea typeface="楷体" panose="02010609060101010101" pitchFamily="49" charset="-122"/>
                    </a:rPr>
                    <a:t>；</a:t>
                  </a:r>
                  <a:endParaRPr lang="en-US" altLang="zh-CN" sz="28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en-US" altLang="zh-CN" sz="2800" dirty="0" smtClean="0">
                      <a:effectLst/>
                      <a:latin typeface="Times New Roman" panose="02020603050405020304" pitchFamily="18" charset="0"/>
                      <a:ea typeface="宋体" panose="02010600030101010101" pitchFamily="2" charset="-122"/>
                    </a:rPr>
                    <a:t>CH</a:t>
                  </a:r>
                  <a:r>
                    <a:rPr lang="en-US" altLang="zh-CN" sz="2800" baseline="-25000" dirty="0" smtClean="0">
                      <a:effectLst/>
                      <a:latin typeface="Times New Roman" panose="02020603050405020304" pitchFamily="18" charset="0"/>
                      <a:ea typeface="宋体" panose="02010600030101010101" pitchFamily="2" charset="-122"/>
                    </a:rPr>
                    <a:t>3</a:t>
                  </a:r>
                  <a:r>
                    <a:rPr lang="en-US" altLang="zh-CN" sz="2800" dirty="0" smtClean="0">
                      <a:effectLst/>
                      <a:latin typeface="Times New Roman" panose="02020603050405020304" pitchFamily="18" charset="0"/>
                      <a:ea typeface="宋体" panose="02010600030101010101" pitchFamily="2" charset="-122"/>
                    </a:rPr>
                    <a:t>OH</a:t>
                  </a:r>
                  <a:r>
                    <a:rPr lang="zh-CN" altLang="zh-CN" sz="2800" dirty="0">
                      <a:effectLst/>
                      <a:latin typeface="Times New Roman" panose="02020603050405020304" pitchFamily="18" charset="0"/>
                      <a:ea typeface="楷体" panose="02010609060101010101" pitchFamily="49" charset="-122"/>
                    </a:rPr>
                    <a:t>分子间存在氢键，则熔点：</a:t>
                  </a:r>
                  <a:r>
                    <a:rPr lang="en-US" altLang="zh-CN" sz="2800" dirty="0">
                      <a:effectLst/>
                      <a:latin typeface="Times New Roman" panose="02020603050405020304" pitchFamily="18" charset="0"/>
                      <a:ea typeface="宋体" panose="02010600030101010101" pitchFamily="2" charset="-122"/>
                    </a:rPr>
                    <a:t>HCHO&lt;CH</a:t>
                  </a:r>
                  <a:r>
                    <a:rPr lang="en-US" altLang="zh-CN" sz="2800" baseline="-25000" dirty="0">
                      <a:effectLst/>
                      <a:latin typeface="Times New Roman" panose="02020603050405020304" pitchFamily="18" charset="0"/>
                      <a:ea typeface="宋体" panose="02010600030101010101" pitchFamily="2" charset="-122"/>
                    </a:rPr>
                    <a:t>3</a:t>
                  </a:r>
                  <a:r>
                    <a:rPr lang="en-US" altLang="zh-CN" sz="2800" dirty="0">
                      <a:effectLst/>
                      <a:latin typeface="Times New Roman" panose="02020603050405020304" pitchFamily="18" charset="0"/>
                      <a:ea typeface="宋体" panose="02010600030101010101" pitchFamily="2" charset="-122"/>
                    </a:rPr>
                    <a:t>OH</a:t>
                  </a:r>
                  <a:r>
                    <a:rPr lang="zh-CN" altLang="zh-CN" sz="2800" dirty="0">
                      <a:effectLst/>
                      <a:latin typeface="Times New Roman" panose="02020603050405020304" pitchFamily="18" charset="0"/>
                      <a:ea typeface="楷体" panose="02010609060101010101" pitchFamily="49" charset="-122"/>
                    </a:rPr>
                    <a:t>，选项</a:t>
                  </a:r>
                  <a:r>
                    <a:rPr lang="en-US" altLang="zh-CN" sz="2800" dirty="0">
                      <a:effectLst/>
                      <a:latin typeface="Times New Roman" panose="02020603050405020304" pitchFamily="18" charset="0"/>
                      <a:ea typeface="宋体" panose="02010600030101010101" pitchFamily="2" charset="-122"/>
                    </a:rPr>
                    <a:t>D</a:t>
                  </a:r>
                  <a:r>
                    <a:rPr lang="zh-CN" altLang="zh-CN" sz="2800" dirty="0">
                      <a:effectLst/>
                      <a:latin typeface="Times New Roman" panose="02020603050405020304" pitchFamily="18" charset="0"/>
                      <a:ea typeface="楷体" panose="02010609060101010101" pitchFamily="49" charset="-122"/>
                    </a:rPr>
                    <a:t>正确。</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29" name="矩形 28"/>
                <p:cNvSpPr>
                  <a:spLocks noRot="1" noChangeAspect="1" noMove="1" noResize="1" noEditPoints="1" noAdjustHandles="1" noChangeArrowheads="1" noChangeShapeType="1" noTextEdit="1"/>
                </p:cNvSpPr>
                <p:nvPr/>
              </p:nvSpPr>
              <p:spPr>
                <a:xfrm>
                  <a:off x="389949" y="621482"/>
                  <a:ext cx="11410514" cy="5182532"/>
                </a:xfrm>
                <a:prstGeom prst="rect">
                  <a:avLst/>
                </a:prstGeom>
                <a:blipFill rotWithShape="0">
                  <a:blip r:embed="rId2"/>
                  <a:stretch>
                    <a:fillRect l="-855" r="-801" b="-706"/>
                  </a:stretch>
                </a:blipFill>
              </p:spPr>
              <p:txBody>
                <a:bodyPr/>
                <a:lstStyle/>
                <a:p>
                  <a:r>
                    <a:rPr lang="zh-CN" altLang="en-US">
                      <a:noFill/>
                    </a:rPr>
                    <a:t> </a:t>
                  </a:r>
                </a:p>
              </p:txBody>
            </p:sp>
          </mc:Fallback>
        </mc:AlternateContent>
        <p:grpSp>
          <p:nvGrpSpPr>
            <p:cNvPr id="30" name="组合 29"/>
            <p:cNvGrpSpPr/>
            <p:nvPr/>
          </p:nvGrpSpPr>
          <p:grpSpPr>
            <a:xfrm>
              <a:off x="404" y="859282"/>
              <a:ext cx="1190976" cy="319214"/>
              <a:chOff x="404" y="631222"/>
              <a:chExt cx="1190976" cy="319214"/>
            </a:xfrm>
          </p:grpSpPr>
          <p:cxnSp>
            <p:nvCxnSpPr>
              <p:cNvPr id="31" name="直接连接符 30">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2" name="任意多边形 31"/>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3" name="圆角矩形 32">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4" action="ppaction://hlinksldjump"/>
          </p:cNvPr>
          <p:cNvSpPr/>
          <p:nvPr/>
        </p:nvSpPr>
        <p:spPr>
          <a:xfrm>
            <a:off x="6878715"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12</a:t>
            </a:r>
            <a:endParaRPr kumimoji="1" lang="zh-CN" altLang="en-US" sz="1600" kern="0" dirty="0">
              <a:solidFill>
                <a:schemeClr val="bg1"/>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16"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Tree>
    <p:extLst>
      <p:ext uri="{BB962C8B-B14F-4D97-AF65-F5344CB8AC3E}">
        <p14:creationId xmlns:p14="http://schemas.microsoft.com/office/powerpoint/2010/main" val="410760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0" name="矩形 19"/>
              <p:cNvSpPr/>
              <p:nvPr/>
            </p:nvSpPr>
            <p:spPr>
              <a:xfrm>
                <a:off x="389949" y="179909"/>
                <a:ext cx="11410514" cy="5940047"/>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13.</a:t>
                </a:r>
                <a:r>
                  <a:rPr lang="en-US"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2024·</a:t>
                </a:r>
                <a:r>
                  <a:rPr lang="zh-CN" altLang="zh-CN" sz="2800" dirty="0">
                    <a:effectLst/>
                    <a:latin typeface="Times New Roman" panose="02020603050405020304" pitchFamily="18" charset="0"/>
                    <a:ea typeface="楷体" panose="02010609060101010101" pitchFamily="49" charset="-122"/>
                  </a:rPr>
                  <a:t>福建，</a:t>
                </a:r>
                <a:r>
                  <a:rPr lang="en-US" altLang="zh-CN" sz="2800" dirty="0">
                    <a:effectLst/>
                    <a:latin typeface="Times New Roman" panose="02020603050405020304" pitchFamily="18" charset="0"/>
                    <a:ea typeface="宋体" panose="02010600030101010101" pitchFamily="2" charset="-122"/>
                  </a:rPr>
                  <a:t>4</a:t>
                </a:r>
                <a:r>
                  <a:rPr lang="en-US" altLang="zh-CN" sz="2800" dirty="0">
                    <a:effectLst/>
                    <a:latin typeface="Times New Roman" panose="02020603050405020304" pitchFamily="18" charset="0"/>
                    <a:ea typeface="楷体" panose="02010609060101010101" pitchFamily="49" charset="-122"/>
                  </a:rPr>
                  <a:t>)</a:t>
                </a:r>
                <a:r>
                  <a:rPr lang="zh-CN" altLang="zh-CN" sz="2800" dirty="0">
                    <a:effectLst/>
                    <a:latin typeface="Times New Roman" panose="02020603050405020304" pitchFamily="18" charset="0"/>
                    <a:ea typeface="宋体" panose="02010600030101010101" pitchFamily="2" charset="-122"/>
                  </a:rPr>
                  <a:t>用</a:t>
                </a:r>
                <a:r>
                  <a:rPr lang="en-US" altLang="zh-CN" sz="2800" dirty="0" err="1">
                    <a:effectLst/>
                    <a:latin typeface="Times New Roman" panose="02020603050405020304" pitchFamily="18" charset="0"/>
                    <a:ea typeface="宋体" panose="02010600030101010101" pitchFamily="2" charset="-122"/>
                  </a:rPr>
                  <a:t>CuCl</a:t>
                </a:r>
                <a:r>
                  <a:rPr lang="zh-CN" altLang="zh-CN" sz="2800" dirty="0">
                    <a:effectLst/>
                    <a:latin typeface="Times New Roman" panose="02020603050405020304" pitchFamily="18" charset="0"/>
                    <a:ea typeface="宋体" panose="02010600030101010101" pitchFamily="2" charset="-122"/>
                  </a:rPr>
                  <a:t>探究</a:t>
                </a:r>
                <a:r>
                  <a:rPr lang="en-US" altLang="zh-CN" sz="2800" dirty="0">
                    <a:effectLst/>
                    <a:latin typeface="Times New Roman" panose="02020603050405020304" pitchFamily="18" charset="0"/>
                    <a:ea typeface="宋体" panose="02010600030101010101" pitchFamily="2" charset="-122"/>
                  </a:rPr>
                  <a:t>Cu(</a:t>
                </a:r>
                <a:r>
                  <a:rPr lang="en-US" altLang="zh-CN" sz="2800" dirty="0">
                    <a:effectLst/>
                    <a:latin typeface="宋体" panose="02010600030101010101" pitchFamily="2" charset="-122"/>
                    <a:ea typeface="宋体" panose="02010600030101010101" pitchFamily="2" charset="-122"/>
                  </a:rPr>
                  <a:t>Ⅰ</a:t>
                </a:r>
                <a:r>
                  <a:rPr lang="en-US" altLang="zh-CN" sz="28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Cu(</a:t>
                </a:r>
                <a:r>
                  <a:rPr lang="en-US" altLang="zh-CN" sz="2800" dirty="0">
                    <a:effectLst/>
                    <a:latin typeface="宋体" panose="02010600030101010101" pitchFamily="2" charset="-122"/>
                    <a:ea typeface="宋体" panose="02010600030101010101" pitchFamily="2" charset="-122"/>
                  </a:rPr>
                  <a:t>Ⅱ</a:t>
                </a:r>
                <a:r>
                  <a:rPr lang="en-US" altLang="zh-CN" sz="28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性质，实验步骤及观察到的现象如下：</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smtClean="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endParaRPr lang="en-US" altLang="zh-CN" sz="28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smtClean="0">
                    <a:effectLst/>
                    <a:latin typeface="Times New Roman" panose="02020603050405020304" pitchFamily="18" charset="0"/>
                    <a:ea typeface="宋体" panose="02010600030101010101" pitchFamily="2" charset="-122"/>
                  </a:rPr>
                  <a:t>该</a:t>
                </a:r>
                <a:r>
                  <a:rPr lang="zh-CN" altLang="zh-CN" sz="2800" dirty="0">
                    <a:effectLst/>
                    <a:latin typeface="Times New Roman" panose="02020603050405020304" pitchFamily="18" charset="0"/>
                    <a:ea typeface="宋体" panose="02010600030101010101" pitchFamily="2" charset="-122"/>
                  </a:rPr>
                  <a:t>过程中可能涉及的反应有：</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宋体" panose="02010600030101010101" pitchFamily="2" charset="-122"/>
                    <a:ea typeface="宋体" panose="02010600030101010101" pitchFamily="2" charset="-122"/>
                  </a:rPr>
                  <a:t>①</a:t>
                </a:r>
                <a:r>
                  <a:rPr lang="en-US" altLang="zh-CN" sz="2800" dirty="0">
                    <a:effectLst/>
                    <a:latin typeface="Times New Roman" panose="02020603050405020304" pitchFamily="18" charset="0"/>
                    <a:ea typeface="宋体" panose="02010600030101010101" pitchFamily="2" charset="-122"/>
                  </a:rPr>
                  <a:t>CuCl+2NH</a:t>
                </a:r>
                <a:r>
                  <a:rPr lang="en-US" altLang="zh-CN" sz="2800" baseline="-25000" dirty="0">
                    <a:effectLst/>
                    <a:latin typeface="Times New Roman" panose="02020603050405020304" pitchFamily="18" charset="0"/>
                    <a:ea typeface="宋体" panose="02010600030101010101" pitchFamily="2" charset="-122"/>
                  </a:rPr>
                  <a:t>3</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r>
                  <a:rPr lang="en-US" altLang="zh-CN" sz="2800" spc="-1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r>
                  <a:rPr lang="en-US" altLang="zh-CN" sz="2800" dirty="0">
                    <a:effectLst/>
                    <a:latin typeface="Times New Roman" panose="02020603050405020304" pitchFamily="18" charset="0"/>
                    <a:ea typeface="宋体" panose="02010600030101010101" pitchFamily="2" charset="-122"/>
                  </a:rPr>
                  <a:t>+</a:t>
                </a:r>
                <a:r>
                  <a:rPr lang="en-US" altLang="zh-CN" sz="2800" dirty="0" err="1">
                    <a:effectLst/>
                    <a:latin typeface="Times New Roman" panose="02020603050405020304" pitchFamily="18" charset="0"/>
                    <a:ea typeface="宋体" panose="02010600030101010101" pitchFamily="2" charset="-122"/>
                  </a:rPr>
                  <a:t>Cl</a:t>
                </a:r>
                <a:r>
                  <a:rPr lang="en-US" altLang="zh-CN" sz="2800" baseline="300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+2H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宋体" panose="02010600030101010101" pitchFamily="2" charset="-122"/>
                    <a:ea typeface="宋体" panose="02010600030101010101" pitchFamily="2" charset="-122"/>
                  </a:rPr>
                  <a:t>②</a:t>
                </a:r>
                <a:r>
                  <a:rPr lang="en-US" altLang="zh-CN" sz="2800" dirty="0">
                    <a:effectLst/>
                    <a:latin typeface="Times New Roman" panose="02020603050405020304" pitchFamily="18" charset="0"/>
                    <a:ea typeface="宋体" panose="02010600030101010101" pitchFamily="2" charset="-122"/>
                  </a:rPr>
                  <a:t>2</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r>
                  <a:rPr lang="en-US" altLang="zh-CN" sz="2800" spc="-1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4</m:t>
                                </m:r>
                              </m:sub>
                            </m:sSub>
                          </m:e>
                        </m:d>
                      </m:e>
                      <m:sup>
                        <m:r>
                          <a:rPr lang="en-US" altLang="zh-CN" sz="2800">
                            <a:effectLst/>
                            <a:latin typeface="Cambria Math" panose="02040503050406030204" pitchFamily="18" charset="0"/>
                            <a:ea typeface="宋体" panose="02010600030101010101" pitchFamily="2" charset="-122"/>
                          </a:rPr>
                          <m:t>2+</m:t>
                        </m:r>
                      </m:sup>
                    </m:sSup>
                  </m:oMath>
                </a14:m>
                <a:r>
                  <a:rPr lang="en-US" altLang="zh-CN" sz="2800" dirty="0">
                    <a:effectLst/>
                    <a:latin typeface="Times New Roman" panose="02020603050405020304" pitchFamily="18" charset="0"/>
                    <a:ea typeface="宋体" panose="02010600030101010101" pitchFamily="2" charset="-122"/>
                  </a:rPr>
                  <a:t>+Cu</a:t>
                </a:r>
                <a:r>
                  <a:rPr lang="en-US" altLang="zh-CN" sz="2800" dirty="0">
                    <a:effectLst/>
                    <a:latin typeface="宋体" panose="02010600030101010101" pitchFamily="2" charset="-122"/>
                    <a:ea typeface="宋体" panose="02010600030101010101" pitchFamily="2" charset="-122"/>
                  </a:rPr>
                  <a:t>↓</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宋体" panose="02010600030101010101" pitchFamily="2" charset="-122"/>
                    <a:ea typeface="宋体" panose="02010600030101010101" pitchFamily="2" charset="-122"/>
                  </a:rPr>
                  <a:t>③</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4</m:t>
                                </m:r>
                              </m:sub>
                            </m:sSub>
                          </m:e>
                        </m:d>
                      </m:e>
                      <m:sup>
                        <m:r>
                          <a:rPr lang="en-US" altLang="zh-CN" sz="2800">
                            <a:effectLst/>
                            <a:latin typeface="Cambria Math" panose="02040503050406030204" pitchFamily="18" charset="0"/>
                            <a:ea typeface="宋体" panose="02010600030101010101" pitchFamily="2" charset="-122"/>
                          </a:rPr>
                          <m:t>2+</m:t>
                        </m:r>
                      </m:sup>
                    </m:sSup>
                  </m:oMath>
                </a14:m>
                <a:r>
                  <a:rPr lang="en-US" altLang="zh-CN" sz="2800" dirty="0">
                    <a:effectLst/>
                    <a:latin typeface="Times New Roman" panose="02020603050405020304" pitchFamily="18" charset="0"/>
                    <a:ea typeface="宋体" panose="02010600030101010101" pitchFamily="2" charset="-122"/>
                  </a:rPr>
                  <a:t>+Cu</a:t>
                </a:r>
                <a:r>
                  <a:rPr lang="en-US" altLang="zh-CN" sz="2800" spc="-1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=2</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宋体" panose="02010600030101010101" pitchFamily="2" charset="-122"/>
                    <a:ea typeface="宋体" panose="02010600030101010101" pitchFamily="2" charset="-122"/>
                  </a:rPr>
                  <a:t>④</a:t>
                </a:r>
                <a:r>
                  <a:rPr lang="en-US" altLang="zh-CN" sz="2800" dirty="0">
                    <a:effectLst/>
                    <a:latin typeface="Times New Roman" panose="02020603050405020304" pitchFamily="18" charset="0"/>
                    <a:ea typeface="宋体" panose="02010600030101010101" pitchFamily="2" charset="-122"/>
                  </a:rPr>
                  <a:t>4</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r>
                  <a:rPr lang="en-US" altLang="zh-CN" sz="2800" dirty="0">
                    <a:effectLst/>
                    <a:latin typeface="Times New Roman" panose="02020603050405020304" pitchFamily="18" charset="0"/>
                    <a:ea typeface="宋体" panose="02010600030101010101" pitchFamily="2" charset="-122"/>
                  </a:rPr>
                  <a:t>+O</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+8NH</a:t>
                </a:r>
                <a:r>
                  <a:rPr lang="en-US" altLang="zh-CN" sz="2800" baseline="-25000" dirty="0">
                    <a:effectLst/>
                    <a:latin typeface="Times New Roman" panose="02020603050405020304" pitchFamily="18" charset="0"/>
                    <a:ea typeface="宋体" panose="02010600030101010101" pitchFamily="2" charset="-122"/>
                  </a:rPr>
                  <a:t>3</a:t>
                </a:r>
                <a:r>
                  <a:rPr lang="en-US" altLang="zh-CN" sz="2800" dirty="0">
                    <a:effectLst/>
                    <a:latin typeface="Times New Roman" panose="02020603050405020304" pitchFamily="18" charset="0"/>
                    <a:ea typeface="宋体" panose="02010600030101010101" pitchFamily="2" charset="-122"/>
                  </a:rPr>
                  <a:t>·H</a:t>
                </a:r>
                <a:r>
                  <a:rPr lang="en-US" altLang="zh-CN" sz="2800" baseline="-25000" dirty="0">
                    <a:effectLst/>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宋体" panose="02010600030101010101" pitchFamily="2" charset="-122"/>
                  </a:rPr>
                  <a:t>O</a:t>
                </a:r>
                <a:r>
                  <a:rPr lang="en-US" altLang="zh-CN" sz="2800" spc="-1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a:t>
                </a:r>
                <a14:m>
                  <m:oMath xmlns:m="http://schemas.openxmlformats.org/officeDocument/2006/math">
                    <m:r>
                      <a:rPr lang="en-US" altLang="zh-CN" sz="2800">
                        <a:effectLst/>
                        <a:latin typeface="Cambria Math" panose="02040503050406030204" pitchFamily="18" charset="0"/>
                        <a:ea typeface="宋体" panose="02010600030101010101" pitchFamily="2" charset="-122"/>
                      </a:rPr>
                      <m:t>4</m:t>
                    </m:r>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4</m:t>
                                </m:r>
                              </m:sub>
                            </m:sSub>
                          </m:e>
                        </m:d>
                      </m:e>
                      <m:sup>
                        <m:r>
                          <a:rPr lang="en-US" altLang="zh-CN" sz="2800">
                            <a:effectLst/>
                            <a:latin typeface="Cambria Math" panose="02040503050406030204" pitchFamily="18" charset="0"/>
                            <a:ea typeface="宋体" panose="02010600030101010101" pitchFamily="2" charset="-122"/>
                          </a:rPr>
                          <m:t>2+</m:t>
                        </m:r>
                      </m:sup>
                    </m:sSup>
                  </m:oMath>
                </a14:m>
                <a:r>
                  <a:rPr lang="en-US" altLang="zh-CN" sz="2800" dirty="0">
                    <a:effectLst/>
                    <a:latin typeface="Times New Roman" panose="02020603050405020304" pitchFamily="18" charset="0"/>
                    <a:ea typeface="宋体" panose="02010600030101010101" pitchFamily="2" charset="-122"/>
                  </a:rPr>
                  <a:t>+4OH</a:t>
                </a:r>
                <a:r>
                  <a:rPr lang="en-US" altLang="zh-CN" sz="2800" baseline="30000" dirty="0">
                    <a:effectLst/>
                    <a:latin typeface="Times New Roman" panose="02020603050405020304" pitchFamily="18" charset="0"/>
                    <a:ea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rPr>
                  <a:t>+</a:t>
                </a:r>
                <a:r>
                  <a:rPr lang="en-US" altLang="zh-CN" sz="2800" dirty="0" smtClean="0">
                    <a:effectLst/>
                    <a:latin typeface="Times New Roman" panose="02020603050405020304" pitchFamily="18" charset="0"/>
                    <a:ea typeface="宋体" panose="02010600030101010101" pitchFamily="2" charset="-122"/>
                  </a:rPr>
                  <a:t>6H</a:t>
                </a:r>
                <a:r>
                  <a:rPr lang="en-US" altLang="zh-CN" sz="2800" baseline="-25000" dirty="0" smtClean="0">
                    <a:effectLst/>
                    <a:latin typeface="Times New Roman" panose="02020603050405020304" pitchFamily="18" charset="0"/>
                    <a:ea typeface="宋体" panose="02010600030101010101" pitchFamily="2" charset="-122"/>
                  </a:rPr>
                  <a:t>2</a:t>
                </a:r>
                <a:r>
                  <a:rPr lang="en-US" altLang="zh-CN" sz="2800" dirty="0" smtClean="0">
                    <a:effectLst/>
                    <a:latin typeface="Times New Roman" panose="02020603050405020304" pitchFamily="18" charset="0"/>
                    <a:ea typeface="宋体" panose="02010600030101010101" pitchFamily="2" charset="-122"/>
                  </a:rPr>
                  <a:t>O</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20" name="矩形 19"/>
              <p:cNvSpPr>
                <a:spLocks noRot="1" noChangeAspect="1" noMove="1" noResize="1" noEditPoints="1" noAdjustHandles="1" noChangeArrowheads="1" noChangeShapeType="1" noTextEdit="1"/>
              </p:cNvSpPr>
              <p:nvPr/>
            </p:nvSpPr>
            <p:spPr>
              <a:xfrm>
                <a:off x="389949" y="179909"/>
                <a:ext cx="11410514" cy="5940047"/>
              </a:xfrm>
              <a:prstGeom prst="rect">
                <a:avLst/>
              </a:prstGeom>
              <a:blipFill rotWithShape="0">
                <a:blip r:embed="rId2"/>
                <a:stretch>
                  <a:fillRect l="-855" r="-801" b="-411"/>
                </a:stretch>
              </a:blipFill>
            </p:spPr>
            <p:txBody>
              <a:bodyPr/>
              <a:lstStyle/>
              <a:p>
                <a:r>
                  <a:rPr lang="zh-CN" altLang="en-US">
                    <a:noFill/>
                  </a:rPr>
                  <a:t> </a:t>
                </a:r>
              </a:p>
            </p:txBody>
          </p:sp>
        </mc:Fallback>
      </mc:AlternateContent>
      <p:sp>
        <p:nvSpPr>
          <p:cNvPr id="22" name="圆角矩形 21">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5" action="ppaction://hlinksldjump"/>
          </p:cNvPr>
          <p:cNvSpPr/>
          <p:nvPr/>
        </p:nvSpPr>
        <p:spPr>
          <a:xfrm>
            <a:off x="7329382"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37" name="圆角矩形 36">
            <a:hlinkClick r:id="rId16"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24" name="image207.jpeg"/>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1263" y="1556231"/>
            <a:ext cx="6747887" cy="129614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332CC7-B6AF-615B-C980-FF710D2ECFA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xmlns="" id="{E0622126-7017-37C2-EAF9-48A0D50A658B}"/>
              </a:ext>
            </a:extLst>
          </p:cNvPr>
          <p:cNvSpPr/>
          <p:nvPr/>
        </p:nvSpPr>
        <p:spPr>
          <a:xfrm>
            <a:off x="389206" y="477466"/>
            <a:ext cx="11412000" cy="1303177"/>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4.</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2024·</a:t>
            </a:r>
            <a:r>
              <a:rPr lang="zh-CN" altLang="zh-CN" sz="2800" dirty="0">
                <a:latin typeface="Times New Roman" panose="02020603050405020304" pitchFamily="18" charset="0"/>
                <a:ea typeface="楷体" panose="02010609060101010101" pitchFamily="49" charset="-122"/>
              </a:rPr>
              <a:t>浙江</a:t>
            </a:r>
            <a:r>
              <a:rPr lang="en-US" altLang="zh-CN" sz="2800" dirty="0">
                <a:latin typeface="Times New Roman" panose="02020603050405020304" pitchFamily="18" charset="0"/>
                <a:ea typeface="宋体" panose="02010600030101010101" pitchFamily="2" charset="-122"/>
              </a:rPr>
              <a:t>6</a:t>
            </a:r>
            <a:r>
              <a:rPr lang="zh-CN" altLang="zh-CN" sz="2800" dirty="0">
                <a:latin typeface="Times New Roman" panose="02020603050405020304" pitchFamily="18" charset="0"/>
                <a:ea typeface="楷体" panose="02010609060101010101" pitchFamily="49" charset="-122"/>
              </a:rPr>
              <a:t>月选考，</a:t>
            </a:r>
            <a:r>
              <a:rPr lang="en-US" altLang="zh-CN" sz="2800" dirty="0">
                <a:latin typeface="Times New Roman" panose="02020603050405020304" pitchFamily="18" charset="0"/>
                <a:ea typeface="宋体" panose="02010600030101010101" pitchFamily="2" charset="-122"/>
              </a:rPr>
              <a:t>17</a:t>
            </a:r>
            <a:r>
              <a:rPr lang="en-US" altLang="zh-CN" sz="2800" dirty="0">
                <a:latin typeface="Times New Roman" panose="02020603050405020304" pitchFamily="18" charset="0"/>
                <a:ea typeface="楷体" panose="02010609060101010101" pitchFamily="49" charset="-122"/>
              </a:rPr>
              <a:t>(</a:t>
            </a:r>
            <a:r>
              <a:rPr lang="en-US" altLang="zh-CN" sz="2800" dirty="0">
                <a:latin typeface="Times New Roman" panose="02020603050405020304" pitchFamily="18" charset="0"/>
                <a:ea typeface="宋体" panose="02010600030101010101" pitchFamily="2" charset="-122"/>
              </a:rPr>
              <a:t>3</a:t>
            </a:r>
            <a:r>
              <a:rPr lang="en-US" altLang="zh-CN" sz="2800" dirty="0">
                <a:latin typeface="Times New Roman" panose="02020603050405020304" pitchFamily="18" charset="0"/>
                <a:ea typeface="楷体" panose="02010609060101010101" pitchFamily="49" charset="-122"/>
              </a:rPr>
              <a:t>)]</a:t>
            </a:r>
            <a:r>
              <a:rPr lang="zh-CN" altLang="zh-CN" sz="2800" dirty="0">
                <a:latin typeface="Times New Roman" panose="02020603050405020304" pitchFamily="18" charset="0"/>
                <a:ea typeface="宋体" panose="02010600030101010101" pitchFamily="2" charset="-122"/>
              </a:rPr>
              <a:t>氧是构建化合物的重要元素。请回答：</a:t>
            </a:r>
            <a:endParaRPr lang="zh-CN" altLang="zh-CN" sz="1100" dirty="0">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化合物</a:t>
            </a:r>
            <a:r>
              <a:rPr lang="en-US" altLang="zh-CN" sz="2800" dirty="0">
                <a:latin typeface="Times New Roman" panose="02020603050405020304" pitchFamily="18" charset="0"/>
                <a:ea typeface="宋体" panose="02010600030101010101" pitchFamily="2" charset="-122"/>
              </a:rPr>
              <a:t>HA</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HB</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HC</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HD</a:t>
            </a:r>
            <a:r>
              <a:rPr lang="zh-CN" altLang="zh-CN" sz="2800" dirty="0">
                <a:latin typeface="Times New Roman" panose="02020603050405020304" pitchFamily="18" charset="0"/>
                <a:ea typeface="宋体" panose="02010600030101010101" pitchFamily="2" charset="-122"/>
              </a:rPr>
              <a:t>的结构如图</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sp>
        <p:nvSpPr>
          <p:cNvPr id="4" name="矩形 3">
            <a:extLst>
              <a:ext uri="{FF2B5EF4-FFF2-40B4-BE49-F238E27FC236}">
                <a16:creationId xmlns:a16="http://schemas.microsoft.com/office/drawing/2014/main" xmlns="" id="{E0622126-7017-37C2-EAF9-48A0D50A658B}"/>
              </a:ext>
            </a:extLst>
          </p:cNvPr>
          <p:cNvSpPr/>
          <p:nvPr/>
        </p:nvSpPr>
        <p:spPr>
          <a:xfrm>
            <a:off x="389206" y="3218993"/>
            <a:ext cx="11412000" cy="2677656"/>
          </a:xfrm>
          <a:prstGeom prst="rect">
            <a:avLst/>
          </a:prstGeom>
        </p:spPr>
        <p:txBody>
          <a:bodyPr wrap="square">
            <a:spAutoFit/>
          </a:bodyPr>
          <a:lstStyle/>
          <a:p>
            <a:pPr algn="just">
              <a:lnSpc>
                <a:spcPct val="150000"/>
              </a:lnSpc>
              <a:spcAft>
                <a:spcPts val="0"/>
              </a:spcAft>
              <a:tabLst>
                <a:tab pos="2790825" algn="l"/>
                <a:tab pos="4231005" algn="l"/>
              </a:tabLst>
            </a:pPr>
            <a:r>
              <a:rPr lang="en-US" altLang="zh-CN" sz="2800" dirty="0">
                <a:latin typeface="宋体" panose="02010600030101010101" pitchFamily="2" charset="-122"/>
                <a:ea typeface="宋体" panose="02010600030101010101" pitchFamily="2" charset="-122"/>
              </a:rPr>
              <a:t>①</a:t>
            </a:r>
            <a:r>
              <a:rPr lang="en-US" altLang="zh-CN" sz="2800" dirty="0">
                <a:latin typeface="Times New Roman" panose="02020603050405020304" pitchFamily="18" charset="0"/>
                <a:ea typeface="宋体" panose="02010600030101010101" pitchFamily="2" charset="-122"/>
              </a:rPr>
              <a:t>HA</a:t>
            </a:r>
            <a:r>
              <a:rPr lang="zh-CN" altLang="zh-CN" sz="28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HB</a:t>
            </a:r>
            <a:r>
              <a:rPr lang="zh-CN" altLang="zh-CN" sz="2800" dirty="0">
                <a:latin typeface="Times New Roman" panose="02020603050405020304" pitchFamily="18" charset="0"/>
                <a:ea typeface="宋体" panose="02010600030101010101" pitchFamily="2" charset="-122"/>
              </a:rPr>
              <a:t>和</a:t>
            </a:r>
            <a:r>
              <a:rPr lang="en-US" altLang="zh-CN" sz="2800" dirty="0">
                <a:latin typeface="Times New Roman" panose="02020603050405020304" pitchFamily="18" charset="0"/>
                <a:ea typeface="宋体" panose="02010600030101010101" pitchFamily="2" charset="-122"/>
              </a:rPr>
              <a:t>HC</a:t>
            </a:r>
            <a:r>
              <a:rPr lang="zh-CN" altLang="zh-CN" sz="2800" dirty="0">
                <a:latin typeface="Times New Roman" panose="02020603050405020304" pitchFamily="18" charset="0"/>
                <a:ea typeface="宋体" panose="02010600030101010101" pitchFamily="2" charset="-122"/>
              </a:rPr>
              <a:t>中羟基与水均可形成氢键</a:t>
            </a:r>
            <a:r>
              <a:rPr lang="en-US" altLang="zh-CN" sz="2800" dirty="0">
                <a:latin typeface="Times New Roman" panose="02020603050405020304" pitchFamily="18" charset="0"/>
                <a:ea typeface="宋体" panose="02010600030101010101" pitchFamily="2" charset="-122"/>
              </a:rPr>
              <a:t>(</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H</a:t>
            </a:r>
            <a:r>
              <a:rPr lang="en-US" altLang="zh-CN" sz="2800" dirty="0">
                <a:latin typeface="宋体" panose="02010600030101010101" pitchFamily="2" charset="-122"/>
                <a:ea typeface="宋体" panose="02010600030101010101" pitchFamily="2" charset="-122"/>
              </a:rPr>
              <a:t>…</a:t>
            </a:r>
            <a:r>
              <a:rPr lang="en-US" altLang="zh-CN" sz="2800" dirty="0">
                <a:latin typeface="Times New Roman" panose="02020603050405020304" pitchFamily="18" charset="0"/>
                <a:ea typeface="宋体" panose="02010600030101010101" pitchFamily="2" charset="-122"/>
              </a:rPr>
              <a:t>OH</a:t>
            </a:r>
            <a:r>
              <a:rPr lang="en-US" altLang="zh-CN" sz="2800" baseline="-25000" dirty="0">
                <a:latin typeface="Times New Roman" panose="02020603050405020304" pitchFamily="18" charset="0"/>
                <a:ea typeface="宋体" panose="02010600030101010101" pitchFamily="2" charset="-122"/>
              </a:rPr>
              <a:t>2</a:t>
            </a:r>
            <a:r>
              <a:rPr lang="en-US" altLang="zh-CN" sz="2800" dirty="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，按照氢键由强到弱对三种酸排序</a:t>
            </a:r>
            <a:r>
              <a:rPr lang="zh-CN" altLang="zh-CN" sz="2800" dirty="0" smtClean="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___________</a:t>
            </a:r>
            <a:r>
              <a:rPr lang="zh-CN" altLang="zh-CN" sz="2800" dirty="0" smtClean="0">
                <a:latin typeface="Times New Roman" panose="02020603050405020304" pitchFamily="18" charset="0"/>
                <a:ea typeface="宋体" panose="02010600030101010101" pitchFamily="2" charset="-122"/>
              </a:rPr>
              <a:t>，</a:t>
            </a:r>
            <a:r>
              <a:rPr lang="zh-CN" altLang="zh-CN" sz="2800" dirty="0">
                <a:latin typeface="Times New Roman" panose="02020603050405020304" pitchFamily="18" charset="0"/>
                <a:ea typeface="宋体" panose="02010600030101010101" pitchFamily="2" charset="-122"/>
              </a:rPr>
              <a:t>请说明理由</a:t>
            </a:r>
            <a:r>
              <a:rPr lang="zh-CN" altLang="zh-CN" sz="2800" dirty="0" smtClean="0">
                <a:latin typeface="Times New Roman" panose="02020603050405020304" pitchFamily="18" charset="0"/>
                <a:ea typeface="宋体" panose="02010600030101010101" pitchFamily="2" charset="-122"/>
              </a:rPr>
              <a:t>：</a:t>
            </a:r>
            <a:r>
              <a:rPr lang="en-US" altLang="zh-CN" sz="2800" dirty="0" smtClean="0">
                <a:latin typeface="Times New Roman" panose="02020603050405020304" pitchFamily="18" charset="0"/>
                <a:ea typeface="宋体" panose="02010600030101010101" pitchFamily="2" charset="-122"/>
              </a:rPr>
              <a:t>__________________</a:t>
            </a:r>
          </a:p>
          <a:p>
            <a:pPr algn="just">
              <a:lnSpc>
                <a:spcPct val="150000"/>
              </a:lnSpc>
              <a:spcAft>
                <a:spcPts val="0"/>
              </a:spcAft>
              <a:tabLst>
                <a:tab pos="2790825" algn="l"/>
                <a:tab pos="4231005" algn="l"/>
              </a:tabLst>
            </a:pPr>
            <a:r>
              <a:rPr lang="en-US" altLang="zh-CN" sz="2800" dirty="0" smtClean="0">
                <a:latin typeface="Times New Roman" panose="02020603050405020304" pitchFamily="18" charset="0"/>
                <a:ea typeface="宋体" panose="02010600030101010101" pitchFamily="2" charset="-122"/>
              </a:rPr>
              <a:t>___________________________________________________________________________________________________________</a:t>
            </a:r>
            <a:r>
              <a:rPr lang="zh-CN" altLang="zh-CN" sz="2800" dirty="0" smtClean="0">
                <a:latin typeface="Times New Roman" panose="02020603050405020304" pitchFamily="18" charset="0"/>
                <a:ea typeface="宋体" panose="02010600030101010101" pitchFamily="2" charset="-122"/>
              </a:rPr>
              <a:t>。</a:t>
            </a:r>
            <a:endParaRPr lang="zh-CN" altLang="zh-CN" sz="1100" dirty="0">
              <a:latin typeface="Times New Roman" panose="02020603050405020304" pitchFamily="18" charset="0"/>
              <a:ea typeface="宋体" panose="02010600030101010101" pitchFamily="2" charset="-122"/>
            </a:endParaRPr>
          </a:p>
        </p:txBody>
      </p:sp>
      <p:pic>
        <p:nvPicPr>
          <p:cNvPr id="3" name="image151.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44274" y="1890751"/>
            <a:ext cx="7301864" cy="1224136"/>
          </a:xfrm>
          <a:prstGeom prst="rect">
            <a:avLst/>
          </a:prstGeom>
          <a:noFill/>
          <a:ln>
            <a:noFill/>
          </a:ln>
        </p:spPr>
      </p:pic>
      <p:sp>
        <p:nvSpPr>
          <p:cNvPr id="5" name="矩形 4"/>
          <p:cNvSpPr/>
          <p:nvPr/>
        </p:nvSpPr>
        <p:spPr>
          <a:xfrm>
            <a:off x="3954016" y="3999954"/>
            <a:ext cx="2105063"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HC&gt;HB&gt;HA</a:t>
            </a:r>
            <a:endParaRPr lang="zh-CN" altLang="en-US" dirty="0"/>
          </a:p>
        </p:txBody>
      </p:sp>
      <p:sp>
        <p:nvSpPr>
          <p:cNvPr id="7" name="矩形 6"/>
          <p:cNvSpPr/>
          <p:nvPr/>
        </p:nvSpPr>
        <p:spPr>
          <a:xfrm>
            <a:off x="8447087" y="3977169"/>
            <a:ext cx="3439241" cy="523220"/>
          </a:xfrm>
          <a:prstGeom prst="rect">
            <a:avLst/>
          </a:prstGeom>
        </p:spPr>
        <p:txBody>
          <a:bodyPr>
            <a:spAutoFit/>
          </a:bodyPr>
          <a:lstStyle/>
          <a:p>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S</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Se</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的</a:t>
            </a:r>
            <a:r>
              <a:rPr lang="zh-CN" altLang="zh-CN" sz="2800" dirty="0" smtClean="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电负性</a:t>
            </a:r>
            <a:endParaRPr lang="zh-CN" altLang="en-US" dirty="0"/>
          </a:p>
        </p:txBody>
      </p:sp>
      <p:sp>
        <p:nvSpPr>
          <p:cNvPr id="10" name="矩形 9"/>
          <p:cNvSpPr/>
          <p:nvPr/>
        </p:nvSpPr>
        <p:spPr>
          <a:xfrm>
            <a:off x="425206" y="4437906"/>
            <a:ext cx="11340000" cy="1312090"/>
          </a:xfrm>
          <a:prstGeom prst="rect">
            <a:avLst/>
          </a:prstGeom>
        </p:spPr>
        <p:txBody>
          <a:bodyPr>
            <a:spAutoFit/>
          </a:bodyPr>
          <a:lstStyle/>
          <a:p>
            <a:pPr>
              <a:lnSpc>
                <a:spcPct val="150000"/>
              </a:lnSpc>
            </a:pP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逐渐减小，键的极性：</a:t>
            </a:r>
            <a:r>
              <a:rPr lang="en-US" altLang="zh-CN" sz="2800" dirty="0">
                <a:solidFill>
                  <a:srgbClr val="C00000"/>
                </a:solidFill>
                <a:latin typeface="Times New Roman" panose="02020603050405020304" pitchFamily="18" charset="0"/>
                <a:ea typeface="宋体" panose="02010600030101010101" pitchFamily="2" charset="-122"/>
              </a:rPr>
              <a:t>C</a:t>
            </a:r>
            <a:r>
              <a:rPr lang="pt-BR" altLang="zh-CN" sz="2800" spc="-8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O&gt;C</a:t>
            </a:r>
            <a:r>
              <a:rPr lang="pt-BR" altLang="zh-CN" sz="2800" spc="-8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S&gt;C</a:t>
            </a:r>
            <a:r>
              <a:rPr lang="pt-BR" altLang="zh-CN" sz="2800" spc="-80" dirty="0">
                <a:solidFill>
                  <a:srgbClr val="C00000"/>
                </a:solidFill>
                <a:latin typeface="Times New Roman" panose="02020603050405020304" pitchFamily="18" charset="0"/>
                <a:ea typeface="宋体" panose="02010600030101010101" pitchFamily="2" charset="-122"/>
              </a:rPr>
              <a:t>==</a:t>
            </a:r>
            <a:r>
              <a:rPr lang="en-US" altLang="zh-CN" sz="2800" dirty="0">
                <a:solidFill>
                  <a:srgbClr val="C00000"/>
                </a:solidFill>
                <a:latin typeface="Times New Roman" panose="02020603050405020304" pitchFamily="18" charset="0"/>
                <a:ea typeface="宋体" panose="02010600030101010101" pitchFamily="2" charset="-122"/>
              </a:rPr>
              <a:t>Se</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，使得</a:t>
            </a:r>
            <a:r>
              <a:rPr lang="en-US" altLang="zh-CN" sz="2800" dirty="0">
                <a:solidFill>
                  <a:srgbClr val="C00000"/>
                </a:solidFill>
                <a:latin typeface="Times New Roman" panose="02020603050405020304" pitchFamily="18" charset="0"/>
                <a:ea typeface="宋体" panose="02010600030101010101" pitchFamily="2" charset="-122"/>
              </a:rPr>
              <a:t>HA</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HB</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solidFill>
                  <a:srgbClr val="C00000"/>
                </a:solidFill>
                <a:latin typeface="Times New Roman" panose="02020603050405020304" pitchFamily="18" charset="0"/>
                <a:ea typeface="宋体" panose="02010600030101010101" pitchFamily="2" charset="-122"/>
              </a:rPr>
              <a:t>HC</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中羟基的极性逐渐增大，羟基与</a:t>
            </a:r>
            <a:r>
              <a:rPr lang="en-US" altLang="zh-CN" sz="2800" dirty="0">
                <a:solidFill>
                  <a:srgbClr val="C00000"/>
                </a:solidFill>
                <a:latin typeface="Times New Roman" panose="02020603050405020304" pitchFamily="18" charset="0"/>
                <a:ea typeface="宋体" panose="02010600030101010101" pitchFamily="2" charset="-122"/>
              </a:rPr>
              <a:t>H</a:t>
            </a:r>
            <a:r>
              <a:rPr lang="en-US" altLang="zh-CN" sz="2800" baseline="-25000" dirty="0">
                <a:solidFill>
                  <a:srgbClr val="C00000"/>
                </a:solidFill>
                <a:latin typeface="Times New Roman" panose="02020603050405020304" pitchFamily="18" charset="0"/>
                <a:ea typeface="宋体" panose="02010600030101010101" pitchFamily="2" charset="-122"/>
              </a:rPr>
              <a:t>2</a:t>
            </a:r>
            <a:r>
              <a:rPr lang="en-US" altLang="zh-CN" sz="2800" dirty="0">
                <a:solidFill>
                  <a:srgbClr val="C00000"/>
                </a:solidFill>
                <a:latin typeface="Times New Roman" panose="02020603050405020304" pitchFamily="18" charset="0"/>
                <a:ea typeface="宋体" panose="02010600030101010101" pitchFamily="2" charset="-122"/>
              </a:rPr>
              <a:t>O</a:t>
            </a:r>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形成的氢键逐渐增强</a:t>
            </a:r>
            <a:endParaRPr lang="zh-CN" altLang="en-US" sz="2800" dirty="0"/>
          </a:p>
        </p:txBody>
      </p:sp>
    </p:spTree>
    <p:extLst>
      <p:ext uri="{BB962C8B-B14F-4D97-AF65-F5344CB8AC3E}">
        <p14:creationId xmlns:p14="http://schemas.microsoft.com/office/powerpoint/2010/main" val="218209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0" name="矩形 19"/>
              <p:cNvSpPr/>
              <p:nvPr/>
            </p:nvSpPr>
            <p:spPr>
              <a:xfrm>
                <a:off x="389949" y="2061642"/>
                <a:ext cx="11410514"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宋体" panose="02010600030101010101" pitchFamily="2" charset="-122"/>
                  </a:rPr>
                  <a:t>下列说法错误的是</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A.</a:t>
                </a:r>
                <a:r>
                  <a:rPr lang="zh-CN" altLang="zh-CN" sz="2800" dirty="0">
                    <a:effectLst/>
                    <a:latin typeface="Times New Roman" panose="02020603050405020304" pitchFamily="18" charset="0"/>
                    <a:ea typeface="宋体" panose="02010600030101010101" pitchFamily="2" charset="-122"/>
                  </a:rPr>
                  <a:t>与</a:t>
                </a:r>
                <a:r>
                  <a:rPr lang="en-US" altLang="zh-CN" sz="2800" dirty="0">
                    <a:effectLst/>
                    <a:latin typeface="Times New Roman" panose="02020603050405020304" pitchFamily="18" charset="0"/>
                    <a:ea typeface="宋体" panose="02010600030101010101" pitchFamily="2" charset="-122"/>
                  </a:rPr>
                  <a:t>Cu</a:t>
                </a:r>
                <a:r>
                  <a:rPr lang="en-US" altLang="zh-CN" sz="2800" baseline="30000" dirty="0">
                    <a:effectLst/>
                    <a:latin typeface="Times New Roman" panose="02020603050405020304" pitchFamily="18" charset="0"/>
                    <a:ea typeface="宋体" panose="02010600030101010101" pitchFamily="2" charset="-122"/>
                  </a:rPr>
                  <a:t>2+</a:t>
                </a:r>
                <a:r>
                  <a:rPr lang="zh-CN" altLang="zh-CN" sz="2800" dirty="0">
                    <a:effectLst/>
                    <a:latin typeface="Times New Roman" panose="02020603050405020304" pitchFamily="18" charset="0"/>
                    <a:ea typeface="宋体" panose="02010600030101010101" pitchFamily="2" charset="-122"/>
                  </a:rPr>
                  <a:t>的配位能力：</a:t>
                </a:r>
                <a:r>
                  <a:rPr lang="en-US" altLang="zh-CN" sz="2800" dirty="0">
                    <a:effectLst/>
                    <a:latin typeface="Times New Roman" panose="02020603050405020304" pitchFamily="18" charset="0"/>
                    <a:ea typeface="宋体" panose="02010600030101010101" pitchFamily="2" charset="-122"/>
                  </a:rPr>
                  <a:t>NH</a:t>
                </a:r>
                <a:r>
                  <a:rPr lang="en-US" altLang="zh-CN" sz="2800" baseline="-25000" dirty="0">
                    <a:effectLst/>
                    <a:latin typeface="Times New Roman" panose="02020603050405020304" pitchFamily="18" charset="0"/>
                    <a:ea typeface="宋体" panose="02010600030101010101" pitchFamily="2" charset="-122"/>
                  </a:rPr>
                  <a:t>3</a:t>
                </a:r>
                <a:r>
                  <a:rPr lang="en-US" altLang="zh-CN" sz="2800" dirty="0">
                    <a:effectLst/>
                    <a:latin typeface="Times New Roman" panose="02020603050405020304" pitchFamily="18" charset="0"/>
                    <a:ea typeface="宋体" panose="02010600030101010101" pitchFamily="2" charset="-122"/>
                  </a:rPr>
                  <a:t>&lt;OH</a:t>
                </a:r>
                <a:r>
                  <a:rPr lang="en-US" altLang="zh-CN" sz="2800" baseline="30000" dirty="0">
                    <a:effectLst/>
                    <a:latin typeface="Times New Roman" panose="02020603050405020304" pitchFamily="18" charset="0"/>
                    <a:ea typeface="宋体" panose="02010600030101010101" pitchFamily="2" charset="-122"/>
                  </a:rPr>
                  <a:t>-</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B.</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r>
                  <a:rPr lang="en-US" altLang="zh-CN" sz="2800" dirty="0">
                    <a:effectLst/>
                    <a:latin typeface="Times New Roman" panose="02020603050405020304" pitchFamily="18" charset="0"/>
                    <a:ea typeface="宋体" panose="02010600030101010101" pitchFamily="2" charset="-122"/>
                  </a:rPr>
                  <a:t>(</a:t>
                </a:r>
                <a:r>
                  <a:rPr lang="en-US" altLang="zh-CN" sz="2800" dirty="0" err="1">
                    <a:effectLst/>
                    <a:latin typeface="Times New Roman" panose="02020603050405020304" pitchFamily="18" charset="0"/>
                    <a:ea typeface="宋体" panose="02010600030101010101" pitchFamily="2" charset="-122"/>
                  </a:rPr>
                  <a:t>aq</a:t>
                </a:r>
                <a:r>
                  <a:rPr lang="en-US" altLang="zh-CN" sz="2800" dirty="0">
                    <a:effectLst/>
                    <a:latin typeface="Times New Roman" panose="02020603050405020304" pitchFamily="18" charset="0"/>
                    <a:ea typeface="宋体" panose="02010600030101010101" pitchFamily="2" charset="-122"/>
                  </a:rPr>
                  <a:t>)</a:t>
                </a:r>
                <a:r>
                  <a:rPr lang="zh-CN" altLang="zh-CN" sz="2800" dirty="0">
                    <a:effectLst/>
                    <a:latin typeface="Times New Roman" panose="02020603050405020304" pitchFamily="18" charset="0"/>
                    <a:ea typeface="宋体" panose="02010600030101010101" pitchFamily="2" charset="-122"/>
                  </a:rPr>
                  <a:t>无色</a:t>
                </a:r>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C.</a:t>
                </a:r>
                <a:r>
                  <a:rPr lang="zh-CN" altLang="zh-CN" sz="2800" dirty="0">
                    <a:effectLst/>
                    <a:latin typeface="Times New Roman" panose="02020603050405020304" pitchFamily="18" charset="0"/>
                    <a:ea typeface="宋体" panose="02010600030101010101" pitchFamily="2" charset="-122"/>
                  </a:rPr>
                  <a:t>氧化性：</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2</m:t>
                                </m:r>
                              </m:sub>
                            </m:sSub>
                          </m:e>
                        </m:d>
                      </m:e>
                      <m:sup>
                        <m:r>
                          <a:rPr lang="en-US" altLang="zh-CN" sz="2800">
                            <a:effectLst/>
                            <a:latin typeface="Cambria Math" panose="02040503050406030204" pitchFamily="18" charset="0"/>
                            <a:ea typeface="宋体" panose="02010600030101010101" pitchFamily="2" charset="-122"/>
                          </a:rPr>
                          <m:t>+</m:t>
                        </m:r>
                      </m:sup>
                    </m:sSup>
                  </m:oMath>
                </a14:m>
                <a:r>
                  <a:rPr lang="en-US" altLang="zh-CN" sz="2800" dirty="0">
                    <a:effectLst/>
                    <a:latin typeface="Times New Roman" panose="02020603050405020304" pitchFamily="18" charset="0"/>
                    <a:ea typeface="宋体" panose="02010600030101010101" pitchFamily="2" charset="-122"/>
                  </a:rPr>
                  <a:t>&lt;</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rPr>
                        </m:ctrlPr>
                      </m:sSupPr>
                      <m:e>
                        <m:d>
                          <m:dPr>
                            <m:begChr m:val="["/>
                            <m:endChr m:val="]"/>
                            <m:ctrlPr>
                              <a:rPr lang="zh-CN" altLang="zh-CN" sz="2800" i="1">
                                <a:effectLst/>
                                <a:latin typeface="Cambria Math" panose="02040503050406030204" pitchFamily="18" charset="0"/>
                                <a:ea typeface="Cambria Math" panose="02040503050406030204" pitchFamily="18" charset="0"/>
                              </a:rPr>
                            </m:ctrlPr>
                          </m:dPr>
                          <m:e>
                            <m:r>
                              <m:rPr>
                                <m:sty m:val="p"/>
                              </m:rPr>
                              <a:rPr lang="en-US" altLang="zh-CN" sz="2800">
                                <a:effectLst/>
                                <a:latin typeface="Cambria Math" panose="02040503050406030204" pitchFamily="18" charset="0"/>
                                <a:ea typeface="宋体" panose="02010600030101010101" pitchFamily="2" charset="-122"/>
                              </a:rPr>
                              <m:t>Cu</m:t>
                            </m:r>
                            <m:r>
                              <a:rPr lang="en-US" altLang="zh-CN" sz="2800">
                                <a:effectLst/>
                                <a:latin typeface="Cambria Math" panose="02040503050406030204" pitchFamily="18" charset="0"/>
                                <a:ea typeface="宋体" panose="02010600030101010101" pitchFamily="2" charset="-122"/>
                              </a:rPr>
                              <m:t>(</m:t>
                            </m:r>
                            <m:r>
                              <m:rPr>
                                <m:sty m:val="p"/>
                              </m:rPr>
                              <a:rPr lang="en-US" altLang="zh-CN" sz="2800">
                                <a:effectLst/>
                                <a:latin typeface="Cambria Math" panose="02040503050406030204" pitchFamily="18" charset="0"/>
                                <a:ea typeface="宋体" panose="02010600030101010101" pitchFamily="2" charset="-122"/>
                              </a:rPr>
                              <m:t>N</m:t>
                            </m:r>
                            <m:sSub>
                              <m:sSubPr>
                                <m:ctrlPr>
                                  <a:rPr lang="zh-CN" altLang="zh-CN" sz="2800" i="1">
                                    <a:effectLst/>
                                    <a:latin typeface="Cambria Math" panose="02040503050406030204" pitchFamily="18" charset="0"/>
                                    <a:ea typeface="Cambria Math" panose="02040503050406030204" pitchFamily="18" charset="0"/>
                                  </a:rPr>
                                </m:ctrlPr>
                              </m:sSubPr>
                              <m:e>
                                <m:r>
                                  <m:rPr>
                                    <m:sty m:val="p"/>
                                  </m:rPr>
                                  <a:rPr lang="en-US" altLang="zh-CN" sz="2800">
                                    <a:effectLst/>
                                    <a:latin typeface="Cambria Math" panose="02040503050406030204" pitchFamily="18" charset="0"/>
                                    <a:ea typeface="宋体" panose="02010600030101010101" pitchFamily="2" charset="-122"/>
                                  </a:rPr>
                                  <m:t>H</m:t>
                                </m:r>
                              </m:e>
                              <m:sub>
                                <m:r>
                                  <a:rPr lang="en-US" altLang="zh-CN" sz="2800">
                                    <a:effectLst/>
                                    <a:latin typeface="Cambria Math" panose="02040503050406030204" pitchFamily="18" charset="0"/>
                                    <a:ea typeface="宋体" panose="02010600030101010101" pitchFamily="2" charset="-122"/>
                                  </a:rPr>
                                  <m:t>3</m:t>
                                </m:r>
                              </m:sub>
                            </m:sSub>
                            <m:sSub>
                              <m:sSubPr>
                                <m:ctrlPr>
                                  <a:rPr lang="zh-CN" altLang="zh-CN" sz="2800" i="1">
                                    <a:effectLst/>
                                    <a:latin typeface="Cambria Math" panose="02040503050406030204" pitchFamily="18" charset="0"/>
                                    <a:ea typeface="Cambria Math" panose="02040503050406030204" pitchFamily="18" charset="0"/>
                                  </a:rPr>
                                </m:ctrlPr>
                              </m:sSubPr>
                              <m:e>
                                <m:r>
                                  <a:rPr lang="en-US" altLang="zh-CN" sz="2800">
                                    <a:effectLst/>
                                    <a:latin typeface="Cambria Math" panose="02040503050406030204" pitchFamily="18" charset="0"/>
                                    <a:ea typeface="宋体" panose="02010600030101010101" pitchFamily="2" charset="-122"/>
                                  </a:rPr>
                                  <m:t>)</m:t>
                                </m:r>
                              </m:e>
                              <m:sub>
                                <m:r>
                                  <a:rPr lang="en-US" altLang="zh-CN" sz="2800">
                                    <a:effectLst/>
                                    <a:latin typeface="Cambria Math" panose="02040503050406030204" pitchFamily="18" charset="0"/>
                                    <a:ea typeface="宋体" panose="02010600030101010101" pitchFamily="2" charset="-122"/>
                                  </a:rPr>
                                  <m:t>4</m:t>
                                </m:r>
                              </m:sub>
                            </m:sSub>
                          </m:e>
                        </m:d>
                      </m:e>
                      <m:sup>
                        <m:r>
                          <a:rPr lang="en-US" altLang="zh-CN" sz="2800">
                            <a:effectLst/>
                            <a:latin typeface="Cambria Math" panose="02040503050406030204" pitchFamily="18" charset="0"/>
                            <a:ea typeface="宋体" panose="02010600030101010101" pitchFamily="2" charset="-122"/>
                          </a:rPr>
                          <m:t>2+</m:t>
                        </m:r>
                      </m:sup>
                    </m:sSup>
                  </m:oMath>
                </a14:m>
                <a:endParaRPr lang="zh-CN" altLang="zh-CN" sz="1100" dirty="0">
                  <a:effectLst/>
                  <a:latin typeface="Times New Roman" panose="02020603050405020304" pitchFamily="18" charset="0"/>
                  <a:ea typeface="宋体" panose="02010600030101010101" pitchFamily="2" charset="-122"/>
                </a:endParaRPr>
              </a:p>
              <a:p>
                <a:pPr algn="just">
                  <a:lnSpc>
                    <a:spcPct val="150000"/>
                  </a:lnSpc>
                  <a:spcAft>
                    <a:spcPts val="0"/>
                  </a:spcAft>
                  <a:tabLst>
                    <a:tab pos="2790825" algn="l"/>
                    <a:tab pos="4231005" algn="l"/>
                  </a:tabLst>
                </a:pPr>
                <a:r>
                  <a:rPr lang="en-US" altLang="zh-CN" sz="2800" dirty="0">
                    <a:effectLst/>
                    <a:latin typeface="Times New Roman" panose="02020603050405020304" pitchFamily="18" charset="0"/>
                    <a:ea typeface="宋体" panose="02010600030101010101" pitchFamily="2" charset="-122"/>
                  </a:rPr>
                  <a:t>D.</a:t>
                </a:r>
                <a:r>
                  <a:rPr lang="zh-CN" altLang="zh-CN" sz="2800" dirty="0">
                    <a:effectLst/>
                    <a:latin typeface="Times New Roman" panose="02020603050405020304" pitchFamily="18" charset="0"/>
                    <a:ea typeface="宋体" panose="02010600030101010101" pitchFamily="2" charset="-122"/>
                  </a:rPr>
                  <a:t>探究过程未发生反应</a:t>
                </a:r>
                <a:r>
                  <a:rPr lang="en-US" altLang="zh-CN" sz="2800" dirty="0">
                    <a:effectLst/>
                    <a:latin typeface="宋体" panose="02010600030101010101" pitchFamily="2" charset="-122"/>
                    <a:ea typeface="宋体" panose="02010600030101010101" pitchFamily="2" charset="-122"/>
                  </a:rPr>
                  <a:t>②</a:t>
                </a:r>
                <a:endParaRPr lang="zh-CN" altLang="zh-CN" sz="1100" dirty="0">
                  <a:effectLst/>
                  <a:latin typeface="Times New Roman" panose="02020603050405020304" pitchFamily="18" charset="0"/>
                  <a:ea typeface="宋体" panose="02010600030101010101" pitchFamily="2" charset="-122"/>
                </a:endParaRPr>
              </a:p>
            </p:txBody>
          </p:sp>
        </mc:Choice>
        <mc:Fallback xmlns="">
          <p:sp>
            <p:nvSpPr>
              <p:cNvPr id="20" name="矩形 19"/>
              <p:cNvSpPr>
                <a:spLocks noRot="1" noChangeAspect="1" noMove="1" noResize="1" noEditPoints="1" noAdjustHandles="1" noChangeArrowheads="1" noChangeShapeType="1" noTextEdit="1"/>
              </p:cNvSpPr>
              <p:nvPr/>
            </p:nvSpPr>
            <p:spPr>
              <a:xfrm>
                <a:off x="389949" y="2061642"/>
                <a:ext cx="11410514" cy="3354724"/>
              </a:xfrm>
              <a:prstGeom prst="rect">
                <a:avLst/>
              </a:prstGeom>
              <a:blipFill rotWithShape="0">
                <a:blip r:embed="rId2"/>
                <a:stretch>
                  <a:fillRect l="-855" b="-1452"/>
                </a:stretch>
              </a:blipFill>
            </p:spPr>
            <p:txBody>
              <a:bodyPr/>
              <a:lstStyle/>
              <a:p>
                <a:r>
                  <a:rPr lang="zh-CN" altLang="en-US">
                    <a:noFill/>
                  </a:rPr>
                  <a:t> </a:t>
                </a:r>
              </a:p>
            </p:txBody>
          </p:sp>
        </mc:Fallback>
      </mc:AlternateContent>
      <p:sp>
        <p:nvSpPr>
          <p:cNvPr id="21" name="TextBox 9"/>
          <p:cNvSpPr txBox="1"/>
          <p:nvPr/>
        </p:nvSpPr>
        <p:spPr>
          <a:xfrm>
            <a:off x="262558" y="2741457"/>
            <a:ext cx="755902" cy="784728"/>
          </a:xfrm>
          <a:prstGeom prst="rect">
            <a:avLst/>
          </a:prstGeom>
          <a:noFill/>
        </p:spPr>
        <p:txBody>
          <a:bodyPr wrap="square" rtlCol="0">
            <a:spAutoFit/>
          </a:bodyPr>
          <a:lstStyle/>
          <a:p>
            <a:r>
              <a:rPr lang="zh-CN" altLang="en-US" sz="4500" b="1" dirty="0">
                <a:solidFill>
                  <a:srgbClr val="C00000"/>
                </a:solidFill>
                <a:latin typeface="华文细黑" panose="02010600040101010101" pitchFamily="2" charset="-122"/>
                <a:ea typeface="华文细黑" panose="02010600040101010101" pitchFamily="2" charset="-122"/>
              </a:rPr>
              <a:t>√</a:t>
            </a:r>
          </a:p>
        </p:txBody>
      </p:sp>
      <p:sp>
        <p:nvSpPr>
          <p:cNvPr id="22" name="圆角矩形 21">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5" action="ppaction://hlinksldjump"/>
          </p:cNvPr>
          <p:cNvSpPr/>
          <p:nvPr/>
        </p:nvSpPr>
        <p:spPr>
          <a:xfrm>
            <a:off x="7329382"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37" name="圆角矩形 36">
            <a:hlinkClick r:id="rId16"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pic>
        <p:nvPicPr>
          <p:cNvPr id="39" name="image207.jpeg"/>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1263" y="765498"/>
            <a:ext cx="6747887" cy="1296144"/>
          </a:xfrm>
          <a:prstGeom prst="rect">
            <a:avLst/>
          </a:prstGeom>
          <a:noFill/>
          <a:ln>
            <a:noFill/>
          </a:ln>
        </p:spPr>
      </p:pic>
    </p:spTree>
    <p:extLst>
      <p:ext uri="{BB962C8B-B14F-4D97-AF65-F5344CB8AC3E}">
        <p14:creationId xmlns:p14="http://schemas.microsoft.com/office/powerpoint/2010/main" val="359523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404" y="136476"/>
            <a:ext cx="11800059" cy="6124713"/>
            <a:chOff x="404" y="621482"/>
            <a:chExt cx="11800059" cy="6124713"/>
          </a:xfrm>
        </p:grpSpPr>
        <mc:AlternateContent xmlns:mc="http://schemas.openxmlformats.org/markup-compatibility/2006" xmlns:a14="http://schemas.microsoft.com/office/drawing/2010/main">
          <mc:Choice Requires="a14">
            <p:sp>
              <p:nvSpPr>
                <p:cNvPr id="25" name="矩形 24"/>
                <p:cNvSpPr/>
                <p:nvPr/>
              </p:nvSpPr>
              <p:spPr>
                <a:xfrm>
                  <a:off x="389949" y="621482"/>
                  <a:ext cx="11410514" cy="612471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ts val="0"/>
                    </a:spcAft>
                    <a:tabLst>
                      <a:tab pos="2790825" algn="l"/>
                      <a:tab pos="4231005" algn="l"/>
                    </a:tabLst>
                  </a:pPr>
                  <a:r>
                    <a:rPr lang="zh-CN" altLang="en-US" sz="2600" dirty="0" smtClean="0">
                      <a:latin typeface="Times New Roman" panose="02020603050405020304" pitchFamily="18" charset="0"/>
                      <a:ea typeface="宋体" panose="02010600030101010101" pitchFamily="2" charset="-122"/>
                    </a:rPr>
                    <a:t>　　</a:t>
                  </a:r>
                  <a:r>
                    <a:rPr lang="zh-CN" altLang="zh-CN" sz="2600" dirty="0">
                      <a:latin typeface="Times New Roman" panose="02020603050405020304" pitchFamily="18" charset="0"/>
                      <a:ea typeface="宋体" panose="02010600030101010101" pitchFamily="2" charset="-122"/>
                    </a:rPr>
                    <a:t>　</a:t>
                  </a:r>
                  <a:r>
                    <a:rPr lang="en-US" altLang="zh-CN" sz="2600" dirty="0" err="1">
                      <a:effectLst/>
                      <a:latin typeface="Times New Roman" panose="02020603050405020304" pitchFamily="18" charset="0"/>
                      <a:ea typeface="宋体" panose="02010600030101010101" pitchFamily="2" charset="-122"/>
                    </a:rPr>
                    <a:t>CuCl</a:t>
                  </a:r>
                  <a:r>
                    <a:rPr lang="zh-CN" altLang="zh-CN" sz="2600" dirty="0">
                      <a:effectLst/>
                      <a:latin typeface="Times New Roman" panose="02020603050405020304" pitchFamily="18" charset="0"/>
                      <a:ea typeface="楷体" panose="02010609060101010101" pitchFamily="49" charset="-122"/>
                    </a:rPr>
                    <a:t>加入过量氨水生成无色溶液，过程中发生反应</a:t>
                  </a:r>
                  <a:r>
                    <a:rPr lang="en-US" altLang="zh-CN" sz="2600" dirty="0">
                      <a:effectLst/>
                      <a:latin typeface="宋体" panose="02010600030101010101" pitchFamily="2" charset="-122"/>
                      <a:ea typeface="宋体" panose="02010600030101010101" pitchFamily="2" charset="-122"/>
                    </a:rPr>
                    <a:t>①</a:t>
                  </a:r>
                  <a:r>
                    <a:rPr lang="zh-CN" altLang="zh-CN" sz="2600" dirty="0">
                      <a:effectLst/>
                      <a:latin typeface="Times New Roman" panose="02020603050405020304" pitchFamily="18" charset="0"/>
                      <a:ea typeface="楷体" panose="02010609060101010101" pitchFamily="49" charset="-122"/>
                    </a:rPr>
                    <a:t>，其中</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rPr>
                          </m:ctrlPr>
                        </m:sSupPr>
                        <m:e>
                          <m:d>
                            <m:dPr>
                              <m:begChr m:val="["/>
                              <m:endChr m:val="]"/>
                              <m:ctrlPr>
                                <a:rPr lang="zh-CN" altLang="zh-CN" sz="2600" i="1">
                                  <a:effectLst/>
                                  <a:latin typeface="Cambria Math" panose="02040503050406030204" pitchFamily="18" charset="0"/>
                                  <a:ea typeface="Cambria Math" panose="02040503050406030204" pitchFamily="18" charset="0"/>
                                </a:rPr>
                              </m:ctrlPr>
                            </m:dPr>
                            <m:e>
                              <m:r>
                                <m:rPr>
                                  <m:sty m:val="p"/>
                                </m:rPr>
                                <a:rPr lang="en-US" altLang="zh-CN" sz="2600">
                                  <a:effectLst/>
                                  <a:latin typeface="Cambria Math" panose="02040503050406030204" pitchFamily="18" charset="0"/>
                                  <a:ea typeface="宋体" panose="02010600030101010101" pitchFamily="2" charset="-122"/>
                                </a:rPr>
                                <m:t>Cu</m:t>
                              </m:r>
                              <m:r>
                                <a:rPr lang="en-US" altLang="zh-CN" sz="2600">
                                  <a:effectLst/>
                                  <a:latin typeface="Cambria Math" panose="02040503050406030204" pitchFamily="18" charset="0"/>
                                  <a:ea typeface="宋体" panose="02010600030101010101" pitchFamily="2" charset="-122"/>
                                </a:rPr>
                                <m:t>(</m:t>
                              </m:r>
                              <m:r>
                                <m:rPr>
                                  <m:sty m:val="p"/>
                                </m:rPr>
                                <a:rPr lang="en-US" altLang="zh-CN" sz="2600">
                                  <a:effectLst/>
                                  <a:latin typeface="Cambria Math" panose="02040503050406030204" pitchFamily="18" charset="0"/>
                                  <a:ea typeface="宋体" panose="02010600030101010101" pitchFamily="2" charset="-122"/>
                                </a:rPr>
                                <m:t>N</m:t>
                              </m:r>
                              <m:sSub>
                                <m:sSubPr>
                                  <m:ctrlPr>
                                    <a:rPr lang="zh-CN" altLang="zh-CN" sz="2600" i="1">
                                      <a:effectLst/>
                                      <a:latin typeface="Cambria Math" panose="02040503050406030204" pitchFamily="18" charset="0"/>
                                      <a:ea typeface="Cambria Math" panose="02040503050406030204" pitchFamily="18" charset="0"/>
                                    </a:rPr>
                                  </m:ctrlPr>
                                </m:sSubPr>
                                <m:e>
                                  <m:r>
                                    <m:rPr>
                                      <m:sty m:val="p"/>
                                    </m:rPr>
                                    <a:rPr lang="en-US" altLang="zh-CN" sz="2600">
                                      <a:effectLst/>
                                      <a:latin typeface="Cambria Math" panose="02040503050406030204" pitchFamily="18" charset="0"/>
                                      <a:ea typeface="宋体" panose="02010600030101010101" pitchFamily="2" charset="-122"/>
                                    </a:rPr>
                                    <m:t>H</m:t>
                                  </m:r>
                                </m:e>
                                <m:sub>
                                  <m:r>
                                    <a:rPr lang="en-US" altLang="zh-CN" sz="2600">
                                      <a:effectLst/>
                                      <a:latin typeface="Cambria Math" panose="02040503050406030204" pitchFamily="18" charset="0"/>
                                      <a:ea typeface="宋体" panose="02010600030101010101" pitchFamily="2" charset="-122"/>
                                    </a:rPr>
                                    <m:t>3</m:t>
                                  </m:r>
                                </m:sub>
                              </m:sSub>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a:effectLst/>
                                      <a:latin typeface="Cambria Math" panose="02040503050406030204" pitchFamily="18" charset="0"/>
                                      <a:ea typeface="宋体" panose="02010600030101010101" pitchFamily="2" charset="-122"/>
                                    </a:rPr>
                                    <m:t>)</m:t>
                                  </m:r>
                                </m:e>
                                <m:sub>
                                  <m:r>
                                    <a:rPr lang="en-US" altLang="zh-CN" sz="2600">
                                      <a:effectLst/>
                                      <a:latin typeface="Cambria Math" panose="02040503050406030204" pitchFamily="18" charset="0"/>
                                      <a:ea typeface="宋体" panose="02010600030101010101" pitchFamily="2" charset="-122"/>
                                    </a:rPr>
                                    <m:t>2</m:t>
                                  </m:r>
                                </m:sub>
                              </m:sSub>
                            </m:e>
                          </m:d>
                        </m:e>
                        <m:sup>
                          <m:r>
                            <a:rPr lang="en-US" altLang="zh-CN" sz="2600">
                              <a:effectLst/>
                              <a:latin typeface="Cambria Math" panose="02040503050406030204" pitchFamily="18" charset="0"/>
                              <a:ea typeface="宋体" panose="02010600030101010101" pitchFamily="2" charset="-122"/>
                            </a:rPr>
                            <m:t>+</m:t>
                          </m:r>
                        </m:sup>
                      </m:sSup>
                    </m:oMath>
                  </a14:m>
                  <a:r>
                    <a:rPr lang="en-US" altLang="zh-CN" sz="2600" dirty="0">
                      <a:effectLst/>
                      <a:latin typeface="Times New Roman" panose="02020603050405020304" pitchFamily="18" charset="0"/>
                      <a:ea typeface="楷体" panose="02010609060101010101" pitchFamily="49" charset="-122"/>
                    </a:rPr>
                    <a:t>(</a:t>
                  </a:r>
                  <a:r>
                    <a:rPr lang="en-US" altLang="zh-CN" sz="2600" dirty="0" err="1">
                      <a:effectLst/>
                      <a:latin typeface="Times New Roman" panose="02020603050405020304" pitchFamily="18" charset="0"/>
                      <a:ea typeface="宋体" panose="02010600030101010101" pitchFamily="2" charset="-122"/>
                    </a:rPr>
                    <a:t>aq</a:t>
                  </a:r>
                  <a:r>
                    <a:rPr lang="en-US" altLang="zh-CN" sz="2600" dirty="0">
                      <a:effectLst/>
                      <a:latin typeface="Times New Roman" panose="02020603050405020304" pitchFamily="18" charset="0"/>
                      <a:ea typeface="楷体" panose="02010609060101010101" pitchFamily="49" charset="-122"/>
                    </a:rPr>
                    <a:t>)</a:t>
                  </a:r>
                  <a:r>
                    <a:rPr lang="zh-CN" altLang="zh-CN" sz="2600" dirty="0">
                      <a:effectLst/>
                      <a:latin typeface="Times New Roman" panose="02020603050405020304" pitchFamily="18" charset="0"/>
                      <a:ea typeface="楷体" panose="02010609060101010101" pitchFamily="49" charset="-122"/>
                    </a:rPr>
                    <a:t>为无色，无色溶液在空气中被氧气氧化为蓝色溶液，发生反应</a:t>
                  </a:r>
                  <a:r>
                    <a:rPr lang="en-US" altLang="zh-CN" sz="2600" dirty="0">
                      <a:effectLst/>
                      <a:latin typeface="宋体" panose="02010600030101010101" pitchFamily="2" charset="-122"/>
                      <a:ea typeface="宋体" panose="02010600030101010101" pitchFamily="2" charset="-122"/>
                    </a:rPr>
                    <a:t>④</a:t>
                  </a:r>
                  <a:r>
                    <a:rPr lang="zh-CN" altLang="zh-CN" sz="2600" dirty="0">
                      <a:effectLst/>
                      <a:latin typeface="Times New Roman" panose="02020603050405020304" pitchFamily="18" charset="0"/>
                      <a:ea typeface="楷体" panose="02010609060101010101" pitchFamily="49" charset="-122"/>
                    </a:rPr>
                    <a:t>，其中</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rPr>
                          </m:ctrlPr>
                        </m:sSupPr>
                        <m:e>
                          <m:d>
                            <m:dPr>
                              <m:begChr m:val="["/>
                              <m:endChr m:val="]"/>
                              <m:ctrlPr>
                                <a:rPr lang="zh-CN" altLang="zh-CN" sz="2600" i="1">
                                  <a:effectLst/>
                                  <a:latin typeface="Cambria Math" panose="02040503050406030204" pitchFamily="18" charset="0"/>
                                  <a:ea typeface="Cambria Math" panose="02040503050406030204" pitchFamily="18" charset="0"/>
                                </a:rPr>
                              </m:ctrlPr>
                            </m:dPr>
                            <m:e>
                              <m:r>
                                <m:rPr>
                                  <m:sty m:val="p"/>
                                </m:rPr>
                                <a:rPr lang="en-US" altLang="zh-CN" sz="2600">
                                  <a:effectLst/>
                                  <a:latin typeface="Cambria Math" panose="02040503050406030204" pitchFamily="18" charset="0"/>
                                  <a:ea typeface="宋体" panose="02010600030101010101" pitchFamily="2" charset="-122"/>
                                </a:rPr>
                                <m:t>Cu</m:t>
                              </m:r>
                              <m:r>
                                <a:rPr lang="en-US" altLang="zh-CN" sz="2600">
                                  <a:effectLst/>
                                  <a:latin typeface="Cambria Math" panose="02040503050406030204" pitchFamily="18" charset="0"/>
                                  <a:ea typeface="宋体" panose="02010600030101010101" pitchFamily="2" charset="-122"/>
                                </a:rPr>
                                <m:t>(</m:t>
                              </m:r>
                              <m:r>
                                <m:rPr>
                                  <m:sty m:val="p"/>
                                </m:rPr>
                                <a:rPr lang="en-US" altLang="zh-CN" sz="2600">
                                  <a:effectLst/>
                                  <a:latin typeface="Cambria Math" panose="02040503050406030204" pitchFamily="18" charset="0"/>
                                  <a:ea typeface="宋体" panose="02010600030101010101" pitchFamily="2" charset="-122"/>
                                </a:rPr>
                                <m:t>N</m:t>
                              </m:r>
                              <m:sSub>
                                <m:sSubPr>
                                  <m:ctrlPr>
                                    <a:rPr lang="zh-CN" altLang="zh-CN" sz="2600" i="1">
                                      <a:effectLst/>
                                      <a:latin typeface="Cambria Math" panose="02040503050406030204" pitchFamily="18" charset="0"/>
                                      <a:ea typeface="Cambria Math" panose="02040503050406030204" pitchFamily="18" charset="0"/>
                                    </a:rPr>
                                  </m:ctrlPr>
                                </m:sSubPr>
                                <m:e>
                                  <m:r>
                                    <m:rPr>
                                      <m:sty m:val="p"/>
                                    </m:rPr>
                                    <a:rPr lang="en-US" altLang="zh-CN" sz="2600">
                                      <a:effectLst/>
                                      <a:latin typeface="Cambria Math" panose="02040503050406030204" pitchFamily="18" charset="0"/>
                                      <a:ea typeface="宋体" panose="02010600030101010101" pitchFamily="2" charset="-122"/>
                                    </a:rPr>
                                    <m:t>H</m:t>
                                  </m:r>
                                </m:e>
                                <m:sub>
                                  <m:r>
                                    <a:rPr lang="en-US" altLang="zh-CN" sz="2600">
                                      <a:effectLst/>
                                      <a:latin typeface="Cambria Math" panose="02040503050406030204" pitchFamily="18" charset="0"/>
                                      <a:ea typeface="宋体" panose="02010600030101010101" pitchFamily="2" charset="-122"/>
                                    </a:rPr>
                                    <m:t>3</m:t>
                                  </m:r>
                                </m:sub>
                              </m:sSub>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a:effectLst/>
                                      <a:latin typeface="Cambria Math" panose="02040503050406030204" pitchFamily="18" charset="0"/>
                                      <a:ea typeface="宋体" panose="02010600030101010101" pitchFamily="2" charset="-122"/>
                                    </a:rPr>
                                    <m:t>)</m:t>
                                  </m:r>
                                </m:e>
                                <m:sub>
                                  <m:r>
                                    <a:rPr lang="en-US" altLang="zh-CN" sz="2600">
                                      <a:effectLst/>
                                      <a:latin typeface="Cambria Math" panose="02040503050406030204" pitchFamily="18" charset="0"/>
                                      <a:ea typeface="宋体" panose="02010600030101010101" pitchFamily="2" charset="-122"/>
                                    </a:rPr>
                                    <m:t>4</m:t>
                                  </m:r>
                                </m:sub>
                              </m:sSub>
                            </m:e>
                          </m:d>
                        </m:e>
                        <m:sup>
                          <m:r>
                            <a:rPr lang="en-US" altLang="zh-CN" sz="2600">
                              <a:effectLst/>
                              <a:latin typeface="Cambria Math" panose="02040503050406030204" pitchFamily="18" charset="0"/>
                              <a:ea typeface="宋体" panose="02010600030101010101" pitchFamily="2" charset="-122"/>
                            </a:rPr>
                            <m:t>2+</m:t>
                          </m:r>
                        </m:sup>
                      </m:sSup>
                    </m:oMath>
                  </a14:m>
                  <a:r>
                    <a:rPr lang="en-US" altLang="zh-CN" sz="2600" dirty="0">
                      <a:effectLst/>
                      <a:latin typeface="Times New Roman" panose="02020603050405020304" pitchFamily="18" charset="0"/>
                      <a:ea typeface="楷体" panose="02010609060101010101" pitchFamily="49" charset="-122"/>
                    </a:rPr>
                    <a:t>(</a:t>
                  </a:r>
                  <a:r>
                    <a:rPr lang="en-US" altLang="zh-CN" sz="2600" dirty="0" err="1">
                      <a:effectLst/>
                      <a:latin typeface="Times New Roman" panose="02020603050405020304" pitchFamily="18" charset="0"/>
                      <a:ea typeface="宋体" panose="02010600030101010101" pitchFamily="2" charset="-122"/>
                    </a:rPr>
                    <a:t>aq</a:t>
                  </a:r>
                  <a:r>
                    <a:rPr lang="en-US" altLang="zh-CN" sz="2600" dirty="0">
                      <a:effectLst/>
                      <a:latin typeface="Times New Roman" panose="02020603050405020304" pitchFamily="18" charset="0"/>
                      <a:ea typeface="楷体" panose="02010609060101010101" pitchFamily="49" charset="-122"/>
                    </a:rPr>
                    <a:t>)</a:t>
                  </a:r>
                  <a:r>
                    <a:rPr lang="zh-CN" altLang="zh-CN" sz="2600" dirty="0">
                      <a:effectLst/>
                      <a:latin typeface="Times New Roman" panose="02020603050405020304" pitchFamily="18" charset="0"/>
                      <a:ea typeface="楷体" panose="02010609060101010101" pitchFamily="49" charset="-122"/>
                    </a:rPr>
                    <a:t>为蓝色，加入铜粉发生反应</a:t>
                  </a:r>
                  <a:r>
                    <a:rPr lang="en-US" altLang="zh-CN" sz="2600" dirty="0">
                      <a:effectLst/>
                      <a:latin typeface="宋体" panose="02010600030101010101" pitchFamily="2" charset="-122"/>
                      <a:ea typeface="宋体" panose="02010600030101010101" pitchFamily="2" charset="-122"/>
                    </a:rPr>
                    <a:t>③</a:t>
                  </a:r>
                  <a:r>
                    <a:rPr lang="zh-CN" altLang="zh-CN" sz="2600" dirty="0">
                      <a:effectLst/>
                      <a:latin typeface="Times New Roman" panose="02020603050405020304" pitchFamily="18" charset="0"/>
                      <a:ea typeface="楷体" panose="02010609060101010101" pitchFamily="49" charset="-122"/>
                    </a:rPr>
                    <a:t>，放置在空气中又发生反应</a:t>
                  </a:r>
                  <a:r>
                    <a:rPr lang="en-US" altLang="zh-CN" sz="2600" dirty="0">
                      <a:effectLst/>
                      <a:latin typeface="宋体" panose="02010600030101010101" pitchFamily="2" charset="-122"/>
                      <a:ea typeface="宋体" panose="02010600030101010101" pitchFamily="2" charset="-122"/>
                    </a:rPr>
                    <a:t>④</a:t>
                  </a:r>
                  <a:r>
                    <a:rPr lang="zh-CN" altLang="zh-CN" sz="2600" dirty="0">
                      <a:effectLst/>
                      <a:latin typeface="Times New Roman" panose="02020603050405020304" pitchFamily="18" charset="0"/>
                      <a:ea typeface="楷体" panose="02010609060101010101" pitchFamily="49" charset="-122"/>
                    </a:rPr>
                    <a:t>，溶液又变为蓝色，据此解答。</a:t>
                  </a:r>
                  <a:r>
                    <a:rPr lang="en-US" altLang="zh-CN" sz="2600" dirty="0">
                      <a:effectLst/>
                      <a:latin typeface="Times New Roman" panose="02020603050405020304" pitchFamily="18" charset="0"/>
                      <a:ea typeface="宋体" panose="02010600030101010101" pitchFamily="2" charset="-122"/>
                    </a:rPr>
                    <a:t>NH</a:t>
                  </a:r>
                  <a:r>
                    <a:rPr lang="en-US" altLang="zh-CN" sz="2600" baseline="-25000" dirty="0">
                      <a:effectLst/>
                      <a:latin typeface="Times New Roman" panose="02020603050405020304" pitchFamily="18" charset="0"/>
                      <a:ea typeface="宋体" panose="02010600030101010101" pitchFamily="2" charset="-122"/>
                    </a:rPr>
                    <a:t>3</a:t>
                  </a:r>
                  <a:r>
                    <a:rPr lang="zh-CN" altLang="zh-CN" sz="2600" dirty="0">
                      <a:effectLst/>
                      <a:latin typeface="Times New Roman" panose="02020603050405020304" pitchFamily="18" charset="0"/>
                      <a:ea typeface="楷体" panose="02010609060101010101" pitchFamily="49" charset="-122"/>
                    </a:rPr>
                    <a:t>中由</a:t>
                  </a:r>
                  <a:r>
                    <a:rPr lang="en-US" altLang="zh-CN" sz="2600" dirty="0">
                      <a:effectLst/>
                      <a:latin typeface="Times New Roman" panose="02020603050405020304" pitchFamily="18" charset="0"/>
                      <a:ea typeface="宋体" panose="02010600030101010101" pitchFamily="2" charset="-122"/>
                    </a:rPr>
                    <a:t>N</a:t>
                  </a:r>
                  <a:r>
                    <a:rPr lang="zh-CN" altLang="zh-CN" sz="2600" dirty="0">
                      <a:effectLst/>
                      <a:latin typeface="Times New Roman" panose="02020603050405020304" pitchFamily="18" charset="0"/>
                      <a:ea typeface="楷体" panose="02010609060101010101" pitchFamily="49" charset="-122"/>
                    </a:rPr>
                    <a:t>原子提供孤电子对用于形成配位键，</a:t>
                  </a:r>
                  <a:r>
                    <a:rPr lang="en-US" altLang="zh-CN" sz="2600" dirty="0">
                      <a:effectLst/>
                      <a:latin typeface="Times New Roman" panose="02020603050405020304" pitchFamily="18" charset="0"/>
                      <a:ea typeface="宋体" panose="02010600030101010101" pitchFamily="2" charset="-122"/>
                    </a:rPr>
                    <a:t>OH</a:t>
                  </a:r>
                  <a:r>
                    <a:rPr lang="en-US" altLang="zh-CN" sz="2600" baseline="30000" dirty="0">
                      <a:effectLst/>
                      <a:latin typeface="Times New Roman" panose="02020603050405020304" pitchFamily="18" charset="0"/>
                      <a:ea typeface="宋体" panose="02010600030101010101" pitchFamily="2" charset="-122"/>
                    </a:rPr>
                    <a:t>-</a:t>
                  </a:r>
                  <a:r>
                    <a:rPr lang="zh-CN" altLang="zh-CN" sz="2600" dirty="0">
                      <a:effectLst/>
                      <a:latin typeface="Times New Roman" panose="02020603050405020304" pitchFamily="18" charset="0"/>
                      <a:ea typeface="楷体" panose="02010609060101010101" pitchFamily="49" charset="-122"/>
                    </a:rPr>
                    <a:t>中由</a:t>
                  </a:r>
                  <a:r>
                    <a:rPr lang="en-US" altLang="zh-CN" sz="2600" dirty="0">
                      <a:effectLst/>
                      <a:latin typeface="Times New Roman" panose="02020603050405020304" pitchFamily="18" charset="0"/>
                      <a:ea typeface="宋体" panose="02010600030101010101" pitchFamily="2" charset="-122"/>
                    </a:rPr>
                    <a:t>O</a:t>
                  </a:r>
                  <a:r>
                    <a:rPr lang="zh-CN" altLang="zh-CN" sz="2600" dirty="0">
                      <a:effectLst/>
                      <a:latin typeface="Times New Roman" panose="02020603050405020304" pitchFamily="18" charset="0"/>
                      <a:ea typeface="楷体" panose="02010609060101010101" pitchFamily="49" charset="-122"/>
                    </a:rPr>
                    <a:t>原子提供孤电子对用于形成配位键，电负性：</a:t>
                  </a:r>
                  <a:r>
                    <a:rPr lang="en-US" altLang="zh-CN" sz="2600" dirty="0">
                      <a:effectLst/>
                      <a:latin typeface="Times New Roman" panose="02020603050405020304" pitchFamily="18" charset="0"/>
                      <a:ea typeface="宋体" panose="02010600030101010101" pitchFamily="2" charset="-122"/>
                    </a:rPr>
                    <a:t>O&gt;N</a:t>
                  </a:r>
                  <a:r>
                    <a:rPr lang="zh-CN" altLang="zh-CN" sz="2600" dirty="0">
                      <a:effectLst/>
                      <a:latin typeface="Times New Roman" panose="02020603050405020304" pitchFamily="18" charset="0"/>
                      <a:ea typeface="楷体" panose="02010609060101010101" pitchFamily="49" charset="-122"/>
                    </a:rPr>
                    <a:t>，则</a:t>
                  </a:r>
                  <a:r>
                    <a:rPr lang="en-US" altLang="zh-CN" sz="2600" dirty="0">
                      <a:effectLst/>
                      <a:latin typeface="Times New Roman" panose="02020603050405020304" pitchFamily="18" charset="0"/>
                      <a:ea typeface="宋体" panose="02010600030101010101" pitchFamily="2" charset="-122"/>
                    </a:rPr>
                    <a:t>O</a:t>
                  </a:r>
                  <a:r>
                    <a:rPr lang="zh-CN" altLang="zh-CN" sz="2600" dirty="0">
                      <a:effectLst/>
                      <a:latin typeface="Times New Roman" panose="02020603050405020304" pitchFamily="18" charset="0"/>
                      <a:ea typeface="楷体" panose="02010609060101010101" pitchFamily="49" charset="-122"/>
                    </a:rPr>
                    <a:t>给电子能力弱，与</a:t>
                  </a:r>
                  <a:r>
                    <a:rPr lang="en-US" altLang="zh-CN" sz="2600" dirty="0">
                      <a:effectLst/>
                      <a:latin typeface="Times New Roman" panose="02020603050405020304" pitchFamily="18" charset="0"/>
                      <a:ea typeface="宋体" panose="02010600030101010101" pitchFamily="2" charset="-122"/>
                    </a:rPr>
                    <a:t>Cu</a:t>
                  </a:r>
                  <a:r>
                    <a:rPr lang="en-US" altLang="zh-CN" sz="2600" baseline="30000" dirty="0">
                      <a:effectLst/>
                      <a:latin typeface="Times New Roman" panose="02020603050405020304" pitchFamily="18" charset="0"/>
                      <a:ea typeface="宋体" panose="02010600030101010101" pitchFamily="2" charset="-122"/>
                    </a:rPr>
                    <a:t>2+</a:t>
                  </a:r>
                  <a:r>
                    <a:rPr lang="zh-CN" altLang="zh-CN" sz="2600" dirty="0">
                      <a:effectLst/>
                      <a:latin typeface="Times New Roman" panose="02020603050405020304" pitchFamily="18" charset="0"/>
                      <a:ea typeface="楷体" panose="02010609060101010101" pitchFamily="49" charset="-122"/>
                    </a:rPr>
                    <a:t>的配位能力：</a:t>
                  </a:r>
                  <a:r>
                    <a:rPr lang="en-US" altLang="zh-CN" sz="2600" dirty="0">
                      <a:effectLst/>
                      <a:latin typeface="Times New Roman" panose="02020603050405020304" pitchFamily="18" charset="0"/>
                      <a:ea typeface="宋体" panose="02010600030101010101" pitchFamily="2" charset="-122"/>
                    </a:rPr>
                    <a:t>NH</a:t>
                  </a:r>
                  <a:r>
                    <a:rPr lang="en-US" altLang="zh-CN" sz="2600" baseline="-25000" dirty="0">
                      <a:effectLst/>
                      <a:latin typeface="Times New Roman" panose="02020603050405020304" pitchFamily="18" charset="0"/>
                      <a:ea typeface="宋体" panose="02010600030101010101" pitchFamily="2" charset="-122"/>
                    </a:rPr>
                    <a:t>3</a:t>
                  </a:r>
                  <a:r>
                    <a:rPr lang="en-US" altLang="zh-CN" sz="2600" dirty="0">
                      <a:effectLst/>
                      <a:latin typeface="Times New Roman" panose="02020603050405020304" pitchFamily="18" charset="0"/>
                      <a:ea typeface="宋体" panose="02010600030101010101" pitchFamily="2" charset="-122"/>
                    </a:rPr>
                    <a:t>&gt;OH</a:t>
                  </a:r>
                  <a:r>
                    <a:rPr lang="en-US" altLang="zh-CN" sz="2600" baseline="30000" dirty="0">
                      <a:effectLst/>
                      <a:latin typeface="Times New Roman" panose="02020603050405020304" pitchFamily="18" charset="0"/>
                      <a:ea typeface="宋体" panose="02010600030101010101" pitchFamily="2" charset="-122"/>
                    </a:rPr>
                    <a:t>-</a:t>
                  </a:r>
                  <a:r>
                    <a:rPr lang="zh-CN" altLang="zh-CN" sz="2600" dirty="0">
                      <a:effectLst/>
                      <a:latin typeface="Times New Roman" panose="02020603050405020304" pitchFamily="18" charset="0"/>
                      <a:ea typeface="楷体" panose="02010609060101010101" pitchFamily="49" charset="-122"/>
                    </a:rPr>
                    <a:t>，故</a:t>
                  </a:r>
                  <a:r>
                    <a:rPr lang="en-US" altLang="zh-CN" sz="2600" dirty="0">
                      <a:effectLst/>
                      <a:latin typeface="Times New Roman" panose="02020603050405020304" pitchFamily="18" charset="0"/>
                      <a:ea typeface="宋体" panose="02010600030101010101" pitchFamily="2" charset="-122"/>
                    </a:rPr>
                    <a:t>A</a:t>
                  </a:r>
                  <a:r>
                    <a:rPr lang="zh-CN" altLang="zh-CN" sz="2600" dirty="0">
                      <a:effectLst/>
                      <a:latin typeface="Times New Roman" panose="02020603050405020304" pitchFamily="18" charset="0"/>
                      <a:ea typeface="楷体" panose="02010609060101010101" pitchFamily="49" charset="-122"/>
                    </a:rPr>
                    <a:t>错误</a:t>
                  </a:r>
                  <a:r>
                    <a:rPr lang="zh-CN" altLang="zh-CN" sz="2600" dirty="0" smtClean="0">
                      <a:effectLst/>
                      <a:latin typeface="Times New Roman" panose="02020603050405020304" pitchFamily="18" charset="0"/>
                      <a:ea typeface="楷体" panose="02010609060101010101" pitchFamily="49" charset="-122"/>
                    </a:rPr>
                    <a:t>；</a:t>
                  </a:r>
                  <a:endParaRPr lang="en-US" altLang="zh-CN" sz="26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600" dirty="0" smtClean="0">
                      <a:effectLst/>
                      <a:latin typeface="Times New Roman" panose="02020603050405020304" pitchFamily="18" charset="0"/>
                      <a:ea typeface="楷体" panose="02010609060101010101" pitchFamily="49" charset="-122"/>
                    </a:rPr>
                    <a:t>由</a:t>
                  </a:r>
                  <a:r>
                    <a:rPr lang="zh-CN" altLang="zh-CN" sz="2600" dirty="0">
                      <a:effectLst/>
                      <a:latin typeface="Times New Roman" panose="02020603050405020304" pitchFamily="18" charset="0"/>
                      <a:ea typeface="楷体" panose="02010609060101010101" pitchFamily="49" charset="-122"/>
                    </a:rPr>
                    <a:t>分析可知，</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rPr>
                          </m:ctrlPr>
                        </m:sSupPr>
                        <m:e>
                          <m:d>
                            <m:dPr>
                              <m:begChr m:val="["/>
                              <m:endChr m:val="]"/>
                              <m:ctrlPr>
                                <a:rPr lang="zh-CN" altLang="zh-CN" sz="2600" i="1">
                                  <a:effectLst/>
                                  <a:latin typeface="Cambria Math" panose="02040503050406030204" pitchFamily="18" charset="0"/>
                                  <a:ea typeface="Cambria Math" panose="02040503050406030204" pitchFamily="18" charset="0"/>
                                </a:rPr>
                              </m:ctrlPr>
                            </m:dPr>
                            <m:e>
                              <m:r>
                                <m:rPr>
                                  <m:sty m:val="p"/>
                                </m:rPr>
                                <a:rPr lang="en-US" altLang="zh-CN" sz="2600">
                                  <a:effectLst/>
                                  <a:latin typeface="Cambria Math" panose="02040503050406030204" pitchFamily="18" charset="0"/>
                                  <a:ea typeface="宋体" panose="02010600030101010101" pitchFamily="2" charset="-122"/>
                                </a:rPr>
                                <m:t>Cu</m:t>
                              </m:r>
                              <m:r>
                                <a:rPr lang="en-US" altLang="zh-CN" sz="2600">
                                  <a:effectLst/>
                                  <a:latin typeface="Cambria Math" panose="02040503050406030204" pitchFamily="18" charset="0"/>
                                  <a:ea typeface="宋体" panose="02010600030101010101" pitchFamily="2" charset="-122"/>
                                </a:rPr>
                                <m:t>(</m:t>
                              </m:r>
                              <m:r>
                                <m:rPr>
                                  <m:sty m:val="p"/>
                                </m:rPr>
                                <a:rPr lang="en-US" altLang="zh-CN" sz="2600">
                                  <a:effectLst/>
                                  <a:latin typeface="Cambria Math" panose="02040503050406030204" pitchFamily="18" charset="0"/>
                                  <a:ea typeface="宋体" panose="02010600030101010101" pitchFamily="2" charset="-122"/>
                                </a:rPr>
                                <m:t>N</m:t>
                              </m:r>
                              <m:sSub>
                                <m:sSubPr>
                                  <m:ctrlPr>
                                    <a:rPr lang="zh-CN" altLang="zh-CN" sz="2600" i="1">
                                      <a:effectLst/>
                                      <a:latin typeface="Cambria Math" panose="02040503050406030204" pitchFamily="18" charset="0"/>
                                      <a:ea typeface="Cambria Math" panose="02040503050406030204" pitchFamily="18" charset="0"/>
                                    </a:rPr>
                                  </m:ctrlPr>
                                </m:sSubPr>
                                <m:e>
                                  <m:r>
                                    <m:rPr>
                                      <m:sty m:val="p"/>
                                    </m:rPr>
                                    <a:rPr lang="en-US" altLang="zh-CN" sz="2600">
                                      <a:effectLst/>
                                      <a:latin typeface="Cambria Math" panose="02040503050406030204" pitchFamily="18" charset="0"/>
                                      <a:ea typeface="宋体" panose="02010600030101010101" pitchFamily="2" charset="-122"/>
                                    </a:rPr>
                                    <m:t>H</m:t>
                                  </m:r>
                                </m:e>
                                <m:sub>
                                  <m:r>
                                    <a:rPr lang="en-US" altLang="zh-CN" sz="2600">
                                      <a:effectLst/>
                                      <a:latin typeface="Cambria Math" panose="02040503050406030204" pitchFamily="18" charset="0"/>
                                      <a:ea typeface="宋体" panose="02010600030101010101" pitchFamily="2" charset="-122"/>
                                    </a:rPr>
                                    <m:t>3</m:t>
                                  </m:r>
                                </m:sub>
                              </m:sSub>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a:effectLst/>
                                      <a:latin typeface="Cambria Math" panose="02040503050406030204" pitchFamily="18" charset="0"/>
                                      <a:ea typeface="宋体" panose="02010600030101010101" pitchFamily="2" charset="-122"/>
                                    </a:rPr>
                                    <m:t>)</m:t>
                                  </m:r>
                                </m:e>
                                <m:sub>
                                  <m:r>
                                    <a:rPr lang="en-US" altLang="zh-CN" sz="2600">
                                      <a:effectLst/>
                                      <a:latin typeface="Cambria Math" panose="02040503050406030204" pitchFamily="18" charset="0"/>
                                      <a:ea typeface="宋体" panose="02010600030101010101" pitchFamily="2" charset="-122"/>
                                    </a:rPr>
                                    <m:t>2</m:t>
                                  </m:r>
                                </m:sub>
                              </m:sSub>
                            </m:e>
                          </m:d>
                        </m:e>
                        <m:sup>
                          <m:r>
                            <a:rPr lang="en-US" altLang="zh-CN" sz="2600">
                              <a:effectLst/>
                              <a:latin typeface="Cambria Math" panose="02040503050406030204" pitchFamily="18" charset="0"/>
                              <a:ea typeface="宋体" panose="02010600030101010101" pitchFamily="2" charset="-122"/>
                            </a:rPr>
                            <m:t>+</m:t>
                          </m:r>
                        </m:sup>
                      </m:sSup>
                    </m:oMath>
                  </a14:m>
                  <a:r>
                    <a:rPr lang="en-US" altLang="zh-CN" sz="2600" dirty="0">
                      <a:effectLst/>
                      <a:latin typeface="Times New Roman" panose="02020603050405020304" pitchFamily="18" charset="0"/>
                      <a:ea typeface="楷体" panose="02010609060101010101" pitchFamily="49" charset="-122"/>
                    </a:rPr>
                    <a:t>(</a:t>
                  </a:r>
                  <a:r>
                    <a:rPr lang="en-US" altLang="zh-CN" sz="2600" dirty="0" err="1">
                      <a:effectLst/>
                      <a:latin typeface="Times New Roman" panose="02020603050405020304" pitchFamily="18" charset="0"/>
                      <a:ea typeface="宋体" panose="02010600030101010101" pitchFamily="2" charset="-122"/>
                    </a:rPr>
                    <a:t>aq</a:t>
                  </a:r>
                  <a:r>
                    <a:rPr lang="en-US" altLang="zh-CN" sz="2600" dirty="0">
                      <a:effectLst/>
                      <a:latin typeface="Times New Roman" panose="02020603050405020304" pitchFamily="18" charset="0"/>
                      <a:ea typeface="楷体" panose="02010609060101010101" pitchFamily="49" charset="-122"/>
                    </a:rPr>
                    <a:t>)</a:t>
                  </a:r>
                  <a:r>
                    <a:rPr lang="zh-CN" altLang="zh-CN" sz="2600" dirty="0">
                      <a:effectLst/>
                      <a:latin typeface="Times New Roman" panose="02020603050405020304" pitchFamily="18" charset="0"/>
                      <a:ea typeface="楷体" panose="02010609060101010101" pitchFamily="49" charset="-122"/>
                    </a:rPr>
                    <a:t>无色，故</a:t>
                  </a:r>
                  <a:r>
                    <a:rPr lang="en-US" altLang="zh-CN" sz="2600" dirty="0">
                      <a:effectLst/>
                      <a:latin typeface="Times New Roman" panose="02020603050405020304" pitchFamily="18" charset="0"/>
                      <a:ea typeface="宋体" panose="02010600030101010101" pitchFamily="2" charset="-122"/>
                    </a:rPr>
                    <a:t>B</a:t>
                  </a:r>
                  <a:r>
                    <a:rPr lang="zh-CN" altLang="zh-CN" sz="2600" dirty="0">
                      <a:effectLst/>
                      <a:latin typeface="Times New Roman" panose="02020603050405020304" pitchFamily="18" charset="0"/>
                      <a:ea typeface="楷体" panose="02010609060101010101" pitchFamily="49" charset="-122"/>
                    </a:rPr>
                    <a:t>正确</a:t>
                  </a:r>
                  <a:r>
                    <a:rPr lang="zh-CN" altLang="zh-CN" sz="2600" dirty="0" smtClean="0">
                      <a:effectLst/>
                      <a:latin typeface="Times New Roman" panose="02020603050405020304" pitchFamily="18" charset="0"/>
                      <a:ea typeface="楷体" panose="02010609060101010101" pitchFamily="49" charset="-122"/>
                    </a:rPr>
                    <a:t>；</a:t>
                  </a:r>
                  <a:endParaRPr lang="en-US" altLang="zh-CN" sz="26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600" dirty="0" smtClean="0">
                      <a:effectLst/>
                      <a:latin typeface="Times New Roman" panose="02020603050405020304" pitchFamily="18" charset="0"/>
                      <a:ea typeface="楷体" panose="02010609060101010101" pitchFamily="49" charset="-122"/>
                    </a:rPr>
                    <a:t>氧化剂</a:t>
                  </a:r>
                  <a:r>
                    <a:rPr lang="zh-CN" altLang="zh-CN" sz="2600" dirty="0">
                      <a:effectLst/>
                      <a:latin typeface="Times New Roman" panose="02020603050405020304" pitchFamily="18" charset="0"/>
                      <a:ea typeface="楷体" panose="02010609060101010101" pitchFamily="49" charset="-122"/>
                    </a:rPr>
                    <a:t>的氧化性大于氧化产物，由反应</a:t>
                  </a:r>
                  <a:r>
                    <a:rPr lang="en-US" altLang="zh-CN" sz="2600" dirty="0">
                      <a:effectLst/>
                      <a:latin typeface="宋体" panose="02010600030101010101" pitchFamily="2" charset="-122"/>
                      <a:ea typeface="宋体" panose="02010600030101010101" pitchFamily="2" charset="-122"/>
                    </a:rPr>
                    <a:t>③</a:t>
                  </a:r>
                  <a:r>
                    <a:rPr lang="zh-CN" altLang="zh-CN" sz="2600" dirty="0">
                      <a:effectLst/>
                      <a:latin typeface="Times New Roman" panose="02020603050405020304" pitchFamily="18" charset="0"/>
                      <a:ea typeface="楷体" panose="02010609060101010101" pitchFamily="49" charset="-122"/>
                    </a:rPr>
                    <a:t>可知，氧化性：</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rPr>
                          </m:ctrlPr>
                        </m:sSupPr>
                        <m:e>
                          <m:d>
                            <m:dPr>
                              <m:begChr m:val="["/>
                              <m:endChr m:val="]"/>
                              <m:ctrlPr>
                                <a:rPr lang="zh-CN" altLang="zh-CN" sz="2600" i="1">
                                  <a:effectLst/>
                                  <a:latin typeface="Cambria Math" panose="02040503050406030204" pitchFamily="18" charset="0"/>
                                  <a:ea typeface="Cambria Math" panose="02040503050406030204" pitchFamily="18" charset="0"/>
                                </a:rPr>
                              </m:ctrlPr>
                            </m:dPr>
                            <m:e>
                              <m:r>
                                <m:rPr>
                                  <m:sty m:val="p"/>
                                </m:rPr>
                                <a:rPr lang="en-US" altLang="zh-CN" sz="2600">
                                  <a:effectLst/>
                                  <a:latin typeface="Cambria Math" panose="02040503050406030204" pitchFamily="18" charset="0"/>
                                  <a:ea typeface="宋体" panose="02010600030101010101" pitchFamily="2" charset="-122"/>
                                </a:rPr>
                                <m:t>Cu</m:t>
                              </m:r>
                              <m:r>
                                <a:rPr lang="en-US" altLang="zh-CN" sz="2600">
                                  <a:effectLst/>
                                  <a:latin typeface="Cambria Math" panose="02040503050406030204" pitchFamily="18" charset="0"/>
                                  <a:ea typeface="宋体" panose="02010600030101010101" pitchFamily="2" charset="-122"/>
                                </a:rPr>
                                <m:t>(</m:t>
                              </m:r>
                              <m:r>
                                <m:rPr>
                                  <m:sty m:val="p"/>
                                </m:rPr>
                                <a:rPr lang="en-US" altLang="zh-CN" sz="2600">
                                  <a:effectLst/>
                                  <a:latin typeface="Cambria Math" panose="02040503050406030204" pitchFamily="18" charset="0"/>
                                  <a:ea typeface="宋体" panose="02010600030101010101" pitchFamily="2" charset="-122"/>
                                </a:rPr>
                                <m:t>N</m:t>
                              </m:r>
                              <m:sSub>
                                <m:sSubPr>
                                  <m:ctrlPr>
                                    <a:rPr lang="zh-CN" altLang="zh-CN" sz="2600" i="1">
                                      <a:effectLst/>
                                      <a:latin typeface="Cambria Math" panose="02040503050406030204" pitchFamily="18" charset="0"/>
                                      <a:ea typeface="Cambria Math" panose="02040503050406030204" pitchFamily="18" charset="0"/>
                                    </a:rPr>
                                  </m:ctrlPr>
                                </m:sSubPr>
                                <m:e>
                                  <m:r>
                                    <m:rPr>
                                      <m:sty m:val="p"/>
                                    </m:rPr>
                                    <a:rPr lang="en-US" altLang="zh-CN" sz="2600">
                                      <a:effectLst/>
                                      <a:latin typeface="Cambria Math" panose="02040503050406030204" pitchFamily="18" charset="0"/>
                                      <a:ea typeface="宋体" panose="02010600030101010101" pitchFamily="2" charset="-122"/>
                                    </a:rPr>
                                    <m:t>H</m:t>
                                  </m:r>
                                </m:e>
                                <m:sub>
                                  <m:r>
                                    <a:rPr lang="en-US" altLang="zh-CN" sz="2600">
                                      <a:effectLst/>
                                      <a:latin typeface="Cambria Math" panose="02040503050406030204" pitchFamily="18" charset="0"/>
                                      <a:ea typeface="宋体" panose="02010600030101010101" pitchFamily="2" charset="-122"/>
                                    </a:rPr>
                                    <m:t>3</m:t>
                                  </m:r>
                                </m:sub>
                              </m:sSub>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a:effectLst/>
                                      <a:latin typeface="Cambria Math" panose="02040503050406030204" pitchFamily="18" charset="0"/>
                                      <a:ea typeface="宋体" panose="02010600030101010101" pitchFamily="2" charset="-122"/>
                                    </a:rPr>
                                    <m:t>)</m:t>
                                  </m:r>
                                </m:e>
                                <m:sub>
                                  <m:r>
                                    <a:rPr lang="en-US" altLang="zh-CN" sz="2600">
                                      <a:effectLst/>
                                      <a:latin typeface="Cambria Math" panose="02040503050406030204" pitchFamily="18" charset="0"/>
                                      <a:ea typeface="宋体" panose="02010600030101010101" pitchFamily="2" charset="-122"/>
                                    </a:rPr>
                                    <m:t>2</m:t>
                                  </m:r>
                                </m:sub>
                              </m:sSub>
                            </m:e>
                          </m:d>
                        </m:e>
                        <m:sup>
                          <m:r>
                            <a:rPr lang="en-US" altLang="zh-CN" sz="2600">
                              <a:effectLst/>
                              <a:latin typeface="Cambria Math" panose="02040503050406030204" pitchFamily="18" charset="0"/>
                              <a:ea typeface="宋体" panose="02010600030101010101" pitchFamily="2" charset="-122"/>
                            </a:rPr>
                            <m:t>+</m:t>
                          </m:r>
                        </m:sup>
                      </m:sSup>
                    </m:oMath>
                  </a14:m>
                  <a:r>
                    <a:rPr lang="en-US" altLang="zh-CN" sz="2600" dirty="0">
                      <a:effectLst/>
                      <a:latin typeface="Times New Roman" panose="02020603050405020304" pitchFamily="18" charset="0"/>
                      <a:ea typeface="宋体" panose="02010600030101010101" pitchFamily="2" charset="-122"/>
                    </a:rPr>
                    <a:t>&lt;</a:t>
                  </a:r>
                  <a:r>
                    <a:rPr lang="en-US" altLang="zh-CN" sz="2600" dirty="0" smtClean="0">
                      <a:effectLst/>
                      <a:latin typeface="Times New Roman" panose="02020603050405020304" pitchFamily="18" charset="0"/>
                      <a:ea typeface="宋体" panose="02010600030101010101" pitchFamily="2" charset="-122"/>
                    </a:rPr>
                    <a:t> </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rPr>
                          </m:ctrlPr>
                        </m:sSupPr>
                        <m:e>
                          <m:d>
                            <m:dPr>
                              <m:begChr m:val="["/>
                              <m:endChr m:val="]"/>
                              <m:ctrlPr>
                                <a:rPr lang="zh-CN" altLang="zh-CN" sz="2600" i="1">
                                  <a:effectLst/>
                                  <a:latin typeface="Cambria Math" panose="02040503050406030204" pitchFamily="18" charset="0"/>
                                  <a:ea typeface="Cambria Math" panose="02040503050406030204" pitchFamily="18" charset="0"/>
                                </a:rPr>
                              </m:ctrlPr>
                            </m:dPr>
                            <m:e>
                              <m:r>
                                <m:rPr>
                                  <m:sty m:val="p"/>
                                </m:rPr>
                                <a:rPr lang="en-US" altLang="zh-CN" sz="2600">
                                  <a:effectLst/>
                                  <a:latin typeface="Cambria Math" panose="02040503050406030204" pitchFamily="18" charset="0"/>
                                  <a:ea typeface="宋体" panose="02010600030101010101" pitchFamily="2" charset="-122"/>
                                </a:rPr>
                                <m:t>Cu</m:t>
                              </m:r>
                              <m:r>
                                <a:rPr lang="en-US" altLang="zh-CN" sz="2600">
                                  <a:effectLst/>
                                  <a:latin typeface="Cambria Math" panose="02040503050406030204" pitchFamily="18" charset="0"/>
                                  <a:ea typeface="宋体" panose="02010600030101010101" pitchFamily="2" charset="-122"/>
                                </a:rPr>
                                <m:t>(</m:t>
                              </m:r>
                              <m:r>
                                <m:rPr>
                                  <m:sty m:val="p"/>
                                </m:rPr>
                                <a:rPr lang="en-US" altLang="zh-CN" sz="2600">
                                  <a:effectLst/>
                                  <a:latin typeface="Cambria Math" panose="02040503050406030204" pitchFamily="18" charset="0"/>
                                  <a:ea typeface="宋体" panose="02010600030101010101" pitchFamily="2" charset="-122"/>
                                </a:rPr>
                                <m:t>N</m:t>
                              </m:r>
                              <m:sSub>
                                <m:sSubPr>
                                  <m:ctrlPr>
                                    <a:rPr lang="zh-CN" altLang="zh-CN" sz="2600" i="1">
                                      <a:effectLst/>
                                      <a:latin typeface="Cambria Math" panose="02040503050406030204" pitchFamily="18" charset="0"/>
                                      <a:ea typeface="Cambria Math" panose="02040503050406030204" pitchFamily="18" charset="0"/>
                                    </a:rPr>
                                  </m:ctrlPr>
                                </m:sSubPr>
                                <m:e>
                                  <m:r>
                                    <m:rPr>
                                      <m:sty m:val="p"/>
                                    </m:rPr>
                                    <a:rPr lang="en-US" altLang="zh-CN" sz="2600">
                                      <a:effectLst/>
                                      <a:latin typeface="Cambria Math" panose="02040503050406030204" pitchFamily="18" charset="0"/>
                                      <a:ea typeface="宋体" panose="02010600030101010101" pitchFamily="2" charset="-122"/>
                                    </a:rPr>
                                    <m:t>H</m:t>
                                  </m:r>
                                </m:e>
                                <m:sub>
                                  <m:r>
                                    <a:rPr lang="en-US" altLang="zh-CN" sz="2600">
                                      <a:effectLst/>
                                      <a:latin typeface="Cambria Math" panose="02040503050406030204" pitchFamily="18" charset="0"/>
                                      <a:ea typeface="宋体" panose="02010600030101010101" pitchFamily="2" charset="-122"/>
                                    </a:rPr>
                                    <m:t>3</m:t>
                                  </m:r>
                                </m:sub>
                              </m:sSub>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a:effectLst/>
                                      <a:latin typeface="Cambria Math" panose="02040503050406030204" pitchFamily="18" charset="0"/>
                                      <a:ea typeface="宋体" panose="02010600030101010101" pitchFamily="2" charset="-122"/>
                                    </a:rPr>
                                    <m:t>)</m:t>
                                  </m:r>
                                </m:e>
                                <m:sub>
                                  <m:r>
                                    <a:rPr lang="en-US" altLang="zh-CN" sz="2600">
                                      <a:effectLst/>
                                      <a:latin typeface="Cambria Math" panose="02040503050406030204" pitchFamily="18" charset="0"/>
                                      <a:ea typeface="宋体" panose="02010600030101010101" pitchFamily="2" charset="-122"/>
                                    </a:rPr>
                                    <m:t>4</m:t>
                                  </m:r>
                                </m:sub>
                              </m:sSub>
                            </m:e>
                          </m:d>
                        </m:e>
                        <m:sup>
                          <m:r>
                            <a:rPr lang="en-US" altLang="zh-CN" sz="2600">
                              <a:effectLst/>
                              <a:latin typeface="Cambria Math" panose="02040503050406030204" pitchFamily="18" charset="0"/>
                              <a:ea typeface="宋体" panose="02010600030101010101" pitchFamily="2" charset="-122"/>
                            </a:rPr>
                            <m:t>2+</m:t>
                          </m:r>
                        </m:sup>
                      </m:sSup>
                    </m:oMath>
                  </a14:m>
                  <a:r>
                    <a:rPr lang="zh-CN" altLang="zh-CN" sz="2600" dirty="0">
                      <a:effectLst/>
                      <a:latin typeface="Times New Roman" panose="02020603050405020304" pitchFamily="18" charset="0"/>
                      <a:ea typeface="楷体" panose="02010609060101010101" pitchFamily="49" charset="-122"/>
                    </a:rPr>
                    <a:t>，故</a:t>
                  </a:r>
                  <a:r>
                    <a:rPr lang="en-US" altLang="zh-CN" sz="2600" dirty="0">
                      <a:effectLst/>
                      <a:latin typeface="Times New Roman" panose="02020603050405020304" pitchFamily="18" charset="0"/>
                      <a:ea typeface="宋体" panose="02010600030101010101" pitchFamily="2" charset="-122"/>
                    </a:rPr>
                    <a:t>C</a:t>
                  </a:r>
                  <a:r>
                    <a:rPr lang="zh-CN" altLang="zh-CN" sz="2600" dirty="0">
                      <a:effectLst/>
                      <a:latin typeface="Times New Roman" panose="02020603050405020304" pitchFamily="18" charset="0"/>
                      <a:ea typeface="楷体" panose="02010609060101010101" pitchFamily="49" charset="-122"/>
                    </a:rPr>
                    <a:t>正确</a:t>
                  </a:r>
                  <a:r>
                    <a:rPr lang="zh-CN" altLang="zh-CN" sz="2600" dirty="0" smtClean="0">
                      <a:effectLst/>
                      <a:latin typeface="Times New Roman" panose="02020603050405020304" pitchFamily="18" charset="0"/>
                      <a:ea typeface="楷体" panose="02010609060101010101" pitchFamily="49" charset="-122"/>
                    </a:rPr>
                    <a:t>；</a:t>
                  </a:r>
                  <a:endParaRPr lang="en-US" altLang="zh-CN" sz="2600" dirty="0" smtClean="0">
                    <a:effectLst/>
                    <a:latin typeface="Times New Roman" panose="02020603050405020304" pitchFamily="18" charset="0"/>
                    <a:ea typeface="楷体" panose="02010609060101010101" pitchFamily="49" charset="-122"/>
                  </a:endParaRPr>
                </a:p>
                <a:p>
                  <a:pPr algn="just">
                    <a:lnSpc>
                      <a:spcPct val="150000"/>
                    </a:lnSpc>
                    <a:spcAft>
                      <a:spcPts val="0"/>
                    </a:spcAft>
                    <a:tabLst>
                      <a:tab pos="2790825" algn="l"/>
                      <a:tab pos="4231005" algn="l"/>
                    </a:tabLst>
                  </a:pPr>
                  <a:r>
                    <a:rPr lang="zh-CN" altLang="zh-CN" sz="2600" dirty="0" smtClean="0">
                      <a:effectLst/>
                      <a:latin typeface="Times New Roman" panose="02020603050405020304" pitchFamily="18" charset="0"/>
                      <a:ea typeface="楷体" panose="02010609060101010101" pitchFamily="49" charset="-122"/>
                    </a:rPr>
                    <a:t>由</a:t>
                  </a:r>
                  <a:r>
                    <a:rPr lang="zh-CN" altLang="zh-CN" sz="2600" dirty="0">
                      <a:effectLst/>
                      <a:latin typeface="Times New Roman" panose="02020603050405020304" pitchFamily="18" charset="0"/>
                      <a:ea typeface="楷体" panose="02010609060101010101" pitchFamily="49" charset="-122"/>
                    </a:rPr>
                    <a:t>分析可知，探究整个过程未发生反应</a:t>
                  </a:r>
                  <a:r>
                    <a:rPr lang="en-US" altLang="zh-CN" sz="2600" dirty="0">
                      <a:effectLst/>
                      <a:latin typeface="宋体" panose="02010600030101010101" pitchFamily="2" charset="-122"/>
                      <a:ea typeface="宋体" panose="02010600030101010101" pitchFamily="2" charset="-122"/>
                    </a:rPr>
                    <a:t>②</a:t>
                  </a:r>
                  <a:r>
                    <a:rPr lang="zh-CN" altLang="zh-CN" sz="2600" dirty="0">
                      <a:effectLst/>
                      <a:latin typeface="Times New Roman" panose="02020603050405020304" pitchFamily="18" charset="0"/>
                      <a:ea typeface="楷体" panose="02010609060101010101" pitchFamily="49" charset="-122"/>
                    </a:rPr>
                    <a:t>，故</a:t>
                  </a:r>
                  <a:r>
                    <a:rPr lang="en-US" altLang="zh-CN" sz="2600" dirty="0">
                      <a:effectLst/>
                      <a:latin typeface="Times New Roman" panose="02020603050405020304" pitchFamily="18" charset="0"/>
                      <a:ea typeface="宋体" panose="02010600030101010101" pitchFamily="2" charset="-122"/>
                    </a:rPr>
                    <a:t>D</a:t>
                  </a:r>
                  <a:r>
                    <a:rPr lang="zh-CN" altLang="zh-CN" sz="2600" dirty="0">
                      <a:effectLst/>
                      <a:latin typeface="Times New Roman" panose="02020603050405020304" pitchFamily="18" charset="0"/>
                      <a:ea typeface="楷体" panose="02010609060101010101" pitchFamily="49" charset="-122"/>
                    </a:rPr>
                    <a:t>正确</a:t>
                  </a:r>
                  <a:r>
                    <a:rPr lang="zh-CN" altLang="zh-CN" sz="2600" dirty="0" smtClean="0">
                      <a:effectLst/>
                      <a:latin typeface="Times New Roman" panose="02020603050405020304" pitchFamily="18" charset="0"/>
                      <a:ea typeface="楷体" panose="02010609060101010101" pitchFamily="49" charset="-122"/>
                    </a:rPr>
                    <a:t>。</a:t>
                  </a:r>
                  <a:endParaRPr lang="zh-CN" altLang="zh-CN" sz="2600" dirty="0">
                    <a:effectLst/>
                    <a:latin typeface="Times New Roman" panose="02020603050405020304" pitchFamily="18" charset="0"/>
                    <a:ea typeface="宋体" panose="02010600030101010101" pitchFamily="2" charset="-122"/>
                  </a:endParaRPr>
                </a:p>
              </p:txBody>
            </p:sp>
          </mc:Choice>
          <mc:Fallback xmlns="">
            <p:sp>
              <p:nvSpPr>
                <p:cNvPr id="25" name="矩形 24"/>
                <p:cNvSpPr>
                  <a:spLocks noRot="1" noChangeAspect="1" noMove="1" noResize="1" noEditPoints="1" noAdjustHandles="1" noChangeArrowheads="1" noChangeShapeType="1" noTextEdit="1"/>
                </p:cNvSpPr>
                <p:nvPr/>
              </p:nvSpPr>
              <p:spPr>
                <a:xfrm>
                  <a:off x="389949" y="621482"/>
                  <a:ext cx="11410514" cy="6124713"/>
                </a:xfrm>
                <a:prstGeom prst="rect">
                  <a:avLst/>
                </a:prstGeom>
                <a:blipFill rotWithShape="0">
                  <a:blip r:embed="rId2"/>
                  <a:stretch>
                    <a:fillRect l="-694" r="-694" b="-199"/>
                  </a:stretch>
                </a:blipFill>
              </p:spPr>
              <p:txBody>
                <a:bodyPr/>
                <a:lstStyle/>
                <a:p>
                  <a:r>
                    <a:rPr lang="zh-CN" altLang="en-US">
                      <a:noFill/>
                    </a:rPr>
                    <a:t> </a:t>
                  </a:r>
                </a:p>
              </p:txBody>
            </p:sp>
          </mc:Fallback>
        </mc:AlternateContent>
        <p:grpSp>
          <p:nvGrpSpPr>
            <p:cNvPr id="26" name="组合 25"/>
            <p:cNvGrpSpPr/>
            <p:nvPr/>
          </p:nvGrpSpPr>
          <p:grpSpPr>
            <a:xfrm>
              <a:off x="404" y="859282"/>
              <a:ext cx="1190976" cy="319214"/>
              <a:chOff x="404" y="631222"/>
              <a:chExt cx="1190976" cy="319214"/>
            </a:xfrm>
          </p:grpSpPr>
          <p:cxnSp>
            <p:nvCxnSpPr>
              <p:cNvPr id="27" name="直接连接符 26">
                <a:extLst>
                  <a:ext uri="{FF2B5EF4-FFF2-40B4-BE49-F238E27FC236}">
                    <a16:creationId xmlns:a16="http://schemas.microsoft.com/office/drawing/2014/main" xmlns="" id="{C556CDC3-E3A1-D962-80E9-10033822C039}"/>
                  </a:ext>
                </a:extLst>
              </p:cNvPr>
              <p:cNvCxnSpPr/>
              <p:nvPr/>
            </p:nvCxnSpPr>
            <p:spPr>
              <a:xfrm flipV="1">
                <a:off x="404" y="943699"/>
                <a:ext cx="1190976" cy="673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8" name="任意多边形 27"/>
              <p:cNvSpPr/>
              <p:nvPr/>
            </p:nvSpPr>
            <p:spPr>
              <a:xfrm>
                <a:off x="595892" y="631222"/>
                <a:ext cx="522991" cy="264337"/>
              </a:xfrm>
              <a:custGeom>
                <a:avLst/>
                <a:gdLst/>
                <a:ahLst/>
                <a:cxnLst/>
                <a:rect l="l" t="t" r="r" b="b"/>
                <a:pathLst>
                  <a:path w="522991" h="264337">
                    <a:moveTo>
                      <a:pt x="93043" y="131491"/>
                    </a:moveTo>
                    <a:cubicBezTo>
                      <a:pt x="89967" y="136104"/>
                      <a:pt x="84585" y="138796"/>
                      <a:pt x="76895" y="139565"/>
                    </a:cubicBezTo>
                    <a:cubicBezTo>
                      <a:pt x="73819" y="141102"/>
                      <a:pt x="72281" y="143025"/>
                      <a:pt x="72281" y="145332"/>
                    </a:cubicBezTo>
                    <a:cubicBezTo>
                      <a:pt x="72281" y="153790"/>
                      <a:pt x="71128" y="159173"/>
                      <a:pt x="68821" y="161479"/>
                    </a:cubicBezTo>
                    <a:cubicBezTo>
                      <a:pt x="74973" y="167631"/>
                      <a:pt x="79586" y="170707"/>
                      <a:pt x="82662" y="170707"/>
                    </a:cubicBezTo>
                    <a:cubicBezTo>
                      <a:pt x="86507" y="170707"/>
                      <a:pt x="89198" y="167247"/>
                      <a:pt x="90736" y="160326"/>
                    </a:cubicBezTo>
                    <a:cubicBezTo>
                      <a:pt x="90736" y="159557"/>
                      <a:pt x="90736" y="158404"/>
                      <a:pt x="90736" y="156866"/>
                    </a:cubicBezTo>
                    <a:cubicBezTo>
                      <a:pt x="92274" y="148407"/>
                      <a:pt x="93043" y="139949"/>
                      <a:pt x="93043" y="131491"/>
                    </a:cubicBezTo>
                    <a:close/>
                    <a:moveTo>
                      <a:pt x="56134" y="110729"/>
                    </a:moveTo>
                    <a:cubicBezTo>
                      <a:pt x="56134" y="110729"/>
                      <a:pt x="55365" y="111114"/>
                      <a:pt x="53827" y="111882"/>
                    </a:cubicBezTo>
                    <a:cubicBezTo>
                      <a:pt x="49982" y="115727"/>
                      <a:pt x="49213" y="117265"/>
                      <a:pt x="51520" y="116496"/>
                    </a:cubicBezTo>
                    <a:cubicBezTo>
                      <a:pt x="54596" y="117265"/>
                      <a:pt x="56518" y="116496"/>
                      <a:pt x="57287" y="114189"/>
                    </a:cubicBezTo>
                    <a:cubicBezTo>
                      <a:pt x="57287" y="111882"/>
                      <a:pt x="56902" y="110729"/>
                      <a:pt x="56134" y="110729"/>
                    </a:cubicBezTo>
                    <a:close/>
                    <a:moveTo>
                      <a:pt x="156481" y="108422"/>
                    </a:moveTo>
                    <a:cubicBezTo>
                      <a:pt x="151098" y="110729"/>
                      <a:pt x="144947" y="113420"/>
                      <a:pt x="138026" y="116496"/>
                    </a:cubicBezTo>
                    <a:cubicBezTo>
                      <a:pt x="140333" y="116496"/>
                      <a:pt x="146100" y="115343"/>
                      <a:pt x="155328" y="113036"/>
                    </a:cubicBezTo>
                    <a:cubicBezTo>
                      <a:pt x="157634" y="113036"/>
                      <a:pt x="158788" y="111882"/>
                      <a:pt x="158788" y="109576"/>
                    </a:cubicBezTo>
                    <a:cubicBezTo>
                      <a:pt x="158788" y="108038"/>
                      <a:pt x="158019" y="107653"/>
                      <a:pt x="156481" y="108422"/>
                    </a:cubicBezTo>
                    <a:close/>
                    <a:moveTo>
                      <a:pt x="91890" y="100348"/>
                    </a:moveTo>
                    <a:cubicBezTo>
                      <a:pt x="88814" y="101886"/>
                      <a:pt x="84969" y="103040"/>
                      <a:pt x="80355" y="103809"/>
                    </a:cubicBezTo>
                    <a:cubicBezTo>
                      <a:pt x="77280" y="103809"/>
                      <a:pt x="76126" y="105731"/>
                      <a:pt x="76895" y="109576"/>
                    </a:cubicBezTo>
                    <a:cubicBezTo>
                      <a:pt x="76895" y="111114"/>
                      <a:pt x="76511" y="112267"/>
                      <a:pt x="75742" y="113036"/>
                    </a:cubicBezTo>
                    <a:cubicBezTo>
                      <a:pt x="75742" y="114574"/>
                      <a:pt x="76511" y="114958"/>
                      <a:pt x="78048" y="114189"/>
                    </a:cubicBezTo>
                    <a:cubicBezTo>
                      <a:pt x="82662" y="115727"/>
                      <a:pt x="87660" y="117650"/>
                      <a:pt x="93043" y="119956"/>
                    </a:cubicBezTo>
                    <a:cubicBezTo>
                      <a:pt x="93043" y="112267"/>
                      <a:pt x="92658" y="105731"/>
                      <a:pt x="91890" y="100348"/>
                    </a:cubicBezTo>
                    <a:close/>
                    <a:moveTo>
                      <a:pt x="46330" y="100348"/>
                    </a:moveTo>
                    <a:cubicBezTo>
                      <a:pt x="45561" y="100733"/>
                      <a:pt x="45368" y="101502"/>
                      <a:pt x="45753" y="102655"/>
                    </a:cubicBezTo>
                    <a:cubicBezTo>
                      <a:pt x="45753" y="104193"/>
                      <a:pt x="45753" y="106115"/>
                      <a:pt x="45753" y="108422"/>
                    </a:cubicBezTo>
                    <a:cubicBezTo>
                      <a:pt x="45753" y="109191"/>
                      <a:pt x="45753" y="110345"/>
                      <a:pt x="45753" y="111882"/>
                    </a:cubicBezTo>
                    <a:cubicBezTo>
                      <a:pt x="44984" y="114189"/>
                      <a:pt x="44984" y="115343"/>
                      <a:pt x="45753" y="115343"/>
                    </a:cubicBezTo>
                    <a:cubicBezTo>
                      <a:pt x="45753" y="116112"/>
                      <a:pt x="46906" y="115727"/>
                      <a:pt x="49213" y="114189"/>
                    </a:cubicBezTo>
                    <a:cubicBezTo>
                      <a:pt x="50751" y="112651"/>
                      <a:pt x="53442" y="109960"/>
                      <a:pt x="57287" y="106115"/>
                    </a:cubicBezTo>
                    <a:cubicBezTo>
                      <a:pt x="59594" y="104577"/>
                      <a:pt x="57287" y="102655"/>
                      <a:pt x="50366" y="100348"/>
                    </a:cubicBezTo>
                    <a:cubicBezTo>
                      <a:pt x="48444" y="99964"/>
                      <a:pt x="47098" y="99964"/>
                      <a:pt x="46330" y="100348"/>
                    </a:cubicBezTo>
                    <a:close/>
                    <a:moveTo>
                      <a:pt x="141487" y="94581"/>
                    </a:moveTo>
                    <a:cubicBezTo>
                      <a:pt x="138411" y="93812"/>
                      <a:pt x="136104" y="94581"/>
                      <a:pt x="134566" y="96888"/>
                    </a:cubicBezTo>
                    <a:cubicBezTo>
                      <a:pt x="130721" y="100733"/>
                      <a:pt x="126108" y="104962"/>
                      <a:pt x="120725" y="109576"/>
                    </a:cubicBezTo>
                    <a:cubicBezTo>
                      <a:pt x="119187" y="111114"/>
                      <a:pt x="118418" y="111882"/>
                      <a:pt x="118418" y="111882"/>
                    </a:cubicBezTo>
                    <a:cubicBezTo>
                      <a:pt x="116880" y="112651"/>
                      <a:pt x="116111" y="113420"/>
                      <a:pt x="116111" y="114189"/>
                    </a:cubicBezTo>
                    <a:cubicBezTo>
                      <a:pt x="116111" y="114958"/>
                      <a:pt x="116880" y="115343"/>
                      <a:pt x="118418" y="115343"/>
                    </a:cubicBezTo>
                    <a:cubicBezTo>
                      <a:pt x="120725" y="116112"/>
                      <a:pt x="123416" y="116496"/>
                      <a:pt x="126492" y="116496"/>
                    </a:cubicBezTo>
                    <a:cubicBezTo>
                      <a:pt x="127261" y="115727"/>
                      <a:pt x="128030" y="115343"/>
                      <a:pt x="128799" y="115343"/>
                    </a:cubicBezTo>
                    <a:cubicBezTo>
                      <a:pt x="135719" y="111498"/>
                      <a:pt x="143024" y="107269"/>
                      <a:pt x="150714" y="102655"/>
                    </a:cubicBezTo>
                    <a:cubicBezTo>
                      <a:pt x="153790" y="100348"/>
                      <a:pt x="154174" y="98810"/>
                      <a:pt x="151867" y="98041"/>
                    </a:cubicBezTo>
                    <a:cubicBezTo>
                      <a:pt x="151098" y="98810"/>
                      <a:pt x="147638" y="97657"/>
                      <a:pt x="141487" y="94581"/>
                    </a:cubicBezTo>
                    <a:close/>
                    <a:moveTo>
                      <a:pt x="60747" y="80740"/>
                    </a:moveTo>
                    <a:cubicBezTo>
                      <a:pt x="59209" y="81509"/>
                      <a:pt x="58825" y="81894"/>
                      <a:pt x="59594" y="81894"/>
                    </a:cubicBezTo>
                    <a:cubicBezTo>
                      <a:pt x="55749" y="84200"/>
                      <a:pt x="53827" y="86123"/>
                      <a:pt x="53827" y="87661"/>
                    </a:cubicBezTo>
                    <a:cubicBezTo>
                      <a:pt x="52289" y="89199"/>
                      <a:pt x="51904" y="90352"/>
                      <a:pt x="52673" y="91121"/>
                    </a:cubicBezTo>
                    <a:cubicBezTo>
                      <a:pt x="53442" y="91121"/>
                      <a:pt x="55365" y="90736"/>
                      <a:pt x="58440" y="89968"/>
                    </a:cubicBezTo>
                    <a:cubicBezTo>
                      <a:pt x="59209" y="90736"/>
                      <a:pt x="59978" y="87661"/>
                      <a:pt x="60747" y="80740"/>
                    </a:cubicBezTo>
                    <a:close/>
                    <a:moveTo>
                      <a:pt x="76895" y="71513"/>
                    </a:moveTo>
                    <a:cubicBezTo>
                      <a:pt x="74588" y="71513"/>
                      <a:pt x="73050" y="71897"/>
                      <a:pt x="72281" y="72666"/>
                    </a:cubicBezTo>
                    <a:cubicBezTo>
                      <a:pt x="72281" y="73435"/>
                      <a:pt x="72666" y="74204"/>
                      <a:pt x="73435" y="74973"/>
                    </a:cubicBezTo>
                    <a:cubicBezTo>
                      <a:pt x="76511" y="79587"/>
                      <a:pt x="78048" y="83432"/>
                      <a:pt x="78048" y="86507"/>
                    </a:cubicBezTo>
                    <a:cubicBezTo>
                      <a:pt x="78048" y="88045"/>
                      <a:pt x="79202" y="89199"/>
                      <a:pt x="81509" y="89968"/>
                    </a:cubicBezTo>
                    <a:cubicBezTo>
                      <a:pt x="83047" y="89968"/>
                      <a:pt x="84585" y="90736"/>
                      <a:pt x="86122" y="92274"/>
                    </a:cubicBezTo>
                    <a:cubicBezTo>
                      <a:pt x="87660" y="92274"/>
                      <a:pt x="88814" y="92274"/>
                      <a:pt x="89583" y="92274"/>
                    </a:cubicBezTo>
                    <a:cubicBezTo>
                      <a:pt x="90352" y="93043"/>
                      <a:pt x="91121" y="93428"/>
                      <a:pt x="91890" y="93428"/>
                    </a:cubicBezTo>
                    <a:cubicBezTo>
                      <a:pt x="91890" y="92659"/>
                      <a:pt x="91890" y="91121"/>
                      <a:pt x="91890" y="88814"/>
                    </a:cubicBezTo>
                    <a:cubicBezTo>
                      <a:pt x="88814" y="75742"/>
                      <a:pt x="83816" y="69975"/>
                      <a:pt x="76895" y="71513"/>
                    </a:cubicBezTo>
                    <a:close/>
                    <a:moveTo>
                      <a:pt x="74588" y="32297"/>
                    </a:moveTo>
                    <a:cubicBezTo>
                      <a:pt x="72281" y="32681"/>
                      <a:pt x="70359" y="33450"/>
                      <a:pt x="68821" y="34603"/>
                    </a:cubicBezTo>
                    <a:cubicBezTo>
                      <a:pt x="58056" y="43831"/>
                      <a:pt x="47291" y="51905"/>
                      <a:pt x="36525" y="58825"/>
                    </a:cubicBezTo>
                    <a:cubicBezTo>
                      <a:pt x="34988" y="60363"/>
                      <a:pt x="34603" y="61517"/>
                      <a:pt x="35372" y="62286"/>
                    </a:cubicBezTo>
                    <a:cubicBezTo>
                      <a:pt x="35372" y="62286"/>
                      <a:pt x="35757" y="62286"/>
                      <a:pt x="36525" y="62286"/>
                    </a:cubicBezTo>
                    <a:cubicBezTo>
                      <a:pt x="38832" y="65361"/>
                      <a:pt x="41139" y="68437"/>
                      <a:pt x="43446" y="71513"/>
                    </a:cubicBezTo>
                    <a:cubicBezTo>
                      <a:pt x="43446" y="73820"/>
                      <a:pt x="44599" y="74204"/>
                      <a:pt x="46906" y="72666"/>
                    </a:cubicBezTo>
                    <a:cubicBezTo>
                      <a:pt x="48444" y="71128"/>
                      <a:pt x="48829" y="69975"/>
                      <a:pt x="48060" y="69206"/>
                    </a:cubicBezTo>
                    <a:cubicBezTo>
                      <a:pt x="45753" y="68437"/>
                      <a:pt x="44599" y="67668"/>
                      <a:pt x="44599" y="66899"/>
                    </a:cubicBezTo>
                    <a:cubicBezTo>
                      <a:pt x="45368" y="66130"/>
                      <a:pt x="46906" y="65361"/>
                      <a:pt x="49213" y="64592"/>
                    </a:cubicBezTo>
                    <a:cubicBezTo>
                      <a:pt x="60747" y="59979"/>
                      <a:pt x="70359" y="54212"/>
                      <a:pt x="78048" y="47291"/>
                    </a:cubicBezTo>
                    <a:cubicBezTo>
                      <a:pt x="85738" y="40371"/>
                      <a:pt x="87276" y="35372"/>
                      <a:pt x="82662" y="32297"/>
                    </a:cubicBezTo>
                    <a:cubicBezTo>
                      <a:pt x="79586" y="31912"/>
                      <a:pt x="76895" y="31912"/>
                      <a:pt x="74588" y="32297"/>
                    </a:cubicBezTo>
                    <a:close/>
                    <a:moveTo>
                      <a:pt x="397545" y="5768"/>
                    </a:moveTo>
                    <a:cubicBezTo>
                      <a:pt x="403697" y="5768"/>
                      <a:pt x="407542" y="9997"/>
                      <a:pt x="409079" y="18456"/>
                    </a:cubicBezTo>
                    <a:cubicBezTo>
                      <a:pt x="409079" y="20762"/>
                      <a:pt x="409079" y="22685"/>
                      <a:pt x="409079" y="24223"/>
                    </a:cubicBezTo>
                    <a:cubicBezTo>
                      <a:pt x="410617" y="31143"/>
                      <a:pt x="411002" y="36526"/>
                      <a:pt x="410233" y="40371"/>
                    </a:cubicBezTo>
                    <a:cubicBezTo>
                      <a:pt x="420229" y="44215"/>
                      <a:pt x="424843" y="49213"/>
                      <a:pt x="424074" y="55365"/>
                    </a:cubicBezTo>
                    <a:cubicBezTo>
                      <a:pt x="422536" y="61517"/>
                      <a:pt x="417922" y="66899"/>
                      <a:pt x="410233" y="71513"/>
                    </a:cubicBezTo>
                    <a:cubicBezTo>
                      <a:pt x="409464" y="82278"/>
                      <a:pt x="409848" y="87661"/>
                      <a:pt x="411386" y="87661"/>
                    </a:cubicBezTo>
                    <a:cubicBezTo>
                      <a:pt x="413693" y="89968"/>
                      <a:pt x="413309" y="93428"/>
                      <a:pt x="410233" y="98041"/>
                    </a:cubicBezTo>
                    <a:cubicBezTo>
                      <a:pt x="407926" y="100348"/>
                      <a:pt x="406773" y="105346"/>
                      <a:pt x="406773" y="113036"/>
                    </a:cubicBezTo>
                    <a:cubicBezTo>
                      <a:pt x="406773" y="120725"/>
                      <a:pt x="407542" y="128030"/>
                      <a:pt x="409079" y="134951"/>
                    </a:cubicBezTo>
                    <a:cubicBezTo>
                      <a:pt x="409079" y="139565"/>
                      <a:pt x="409464" y="142256"/>
                      <a:pt x="410233" y="143025"/>
                    </a:cubicBezTo>
                    <a:cubicBezTo>
                      <a:pt x="411771" y="143794"/>
                      <a:pt x="412924" y="141871"/>
                      <a:pt x="413693" y="137258"/>
                    </a:cubicBezTo>
                    <a:cubicBezTo>
                      <a:pt x="414462" y="126492"/>
                      <a:pt x="416384" y="119187"/>
                      <a:pt x="419460" y="115343"/>
                    </a:cubicBezTo>
                    <a:cubicBezTo>
                      <a:pt x="420998" y="106884"/>
                      <a:pt x="421767" y="100348"/>
                      <a:pt x="421767" y="95735"/>
                    </a:cubicBezTo>
                    <a:cubicBezTo>
                      <a:pt x="420229" y="90352"/>
                      <a:pt x="420998" y="86123"/>
                      <a:pt x="424074" y="83047"/>
                    </a:cubicBezTo>
                    <a:cubicBezTo>
                      <a:pt x="425612" y="79971"/>
                      <a:pt x="426765" y="72666"/>
                      <a:pt x="427534" y="61132"/>
                    </a:cubicBezTo>
                    <a:cubicBezTo>
                      <a:pt x="426765" y="57287"/>
                      <a:pt x="427919" y="54981"/>
                      <a:pt x="430994" y="54212"/>
                    </a:cubicBezTo>
                    <a:cubicBezTo>
                      <a:pt x="435608" y="53443"/>
                      <a:pt x="438684" y="54596"/>
                      <a:pt x="440222" y="57672"/>
                    </a:cubicBezTo>
                    <a:cubicBezTo>
                      <a:pt x="440991" y="59979"/>
                      <a:pt x="441760" y="63054"/>
                      <a:pt x="442529" y="66899"/>
                    </a:cubicBezTo>
                    <a:cubicBezTo>
                      <a:pt x="442529" y="68437"/>
                      <a:pt x="442913" y="69590"/>
                      <a:pt x="443682" y="70359"/>
                    </a:cubicBezTo>
                    <a:cubicBezTo>
                      <a:pt x="443682" y="74973"/>
                      <a:pt x="446373" y="76127"/>
                      <a:pt x="451756" y="73820"/>
                    </a:cubicBezTo>
                    <a:cubicBezTo>
                      <a:pt x="478669" y="66130"/>
                      <a:pt x="499815" y="65361"/>
                      <a:pt x="515194" y="71513"/>
                    </a:cubicBezTo>
                    <a:cubicBezTo>
                      <a:pt x="525190" y="79971"/>
                      <a:pt x="525575" y="88045"/>
                      <a:pt x="516347" y="95735"/>
                    </a:cubicBezTo>
                    <a:cubicBezTo>
                      <a:pt x="506351" y="98810"/>
                      <a:pt x="498277" y="100348"/>
                      <a:pt x="492126" y="100348"/>
                    </a:cubicBezTo>
                    <a:cubicBezTo>
                      <a:pt x="488281" y="101117"/>
                      <a:pt x="486743" y="103809"/>
                      <a:pt x="487512" y="108422"/>
                    </a:cubicBezTo>
                    <a:cubicBezTo>
                      <a:pt x="487512" y="119956"/>
                      <a:pt x="488281" y="136104"/>
                      <a:pt x="489819" y="156866"/>
                    </a:cubicBezTo>
                    <a:cubicBezTo>
                      <a:pt x="491357" y="178396"/>
                      <a:pt x="493279" y="197235"/>
                      <a:pt x="495586" y="213383"/>
                    </a:cubicBezTo>
                    <a:cubicBezTo>
                      <a:pt x="497893" y="244141"/>
                      <a:pt x="491741" y="261058"/>
                      <a:pt x="477131" y="264134"/>
                    </a:cubicBezTo>
                    <a:cubicBezTo>
                      <a:pt x="460983" y="266440"/>
                      <a:pt x="455216" y="249139"/>
                      <a:pt x="459830" y="212230"/>
                    </a:cubicBezTo>
                    <a:cubicBezTo>
                      <a:pt x="460599" y="193775"/>
                      <a:pt x="461368" y="158788"/>
                      <a:pt x="462137" y="107269"/>
                    </a:cubicBezTo>
                    <a:cubicBezTo>
                      <a:pt x="462137" y="104962"/>
                      <a:pt x="459061" y="103809"/>
                      <a:pt x="452909" y="103809"/>
                    </a:cubicBezTo>
                    <a:cubicBezTo>
                      <a:pt x="447527" y="103809"/>
                      <a:pt x="444835" y="104962"/>
                      <a:pt x="444835" y="107269"/>
                    </a:cubicBezTo>
                    <a:cubicBezTo>
                      <a:pt x="443298" y="114189"/>
                      <a:pt x="440222" y="130722"/>
                      <a:pt x="435608" y="156866"/>
                    </a:cubicBezTo>
                    <a:cubicBezTo>
                      <a:pt x="429457" y="178396"/>
                      <a:pt x="421383" y="184932"/>
                      <a:pt x="411386" y="176474"/>
                    </a:cubicBezTo>
                    <a:cubicBezTo>
                      <a:pt x="407542" y="174936"/>
                      <a:pt x="405619" y="176089"/>
                      <a:pt x="405619" y="179934"/>
                    </a:cubicBezTo>
                    <a:cubicBezTo>
                      <a:pt x="404850" y="200696"/>
                      <a:pt x="396776" y="211845"/>
                      <a:pt x="381397" y="213383"/>
                    </a:cubicBezTo>
                    <a:cubicBezTo>
                      <a:pt x="369863" y="214921"/>
                      <a:pt x="361405" y="206463"/>
                      <a:pt x="356022" y="188008"/>
                    </a:cubicBezTo>
                    <a:cubicBezTo>
                      <a:pt x="352946" y="181857"/>
                      <a:pt x="349871" y="170322"/>
                      <a:pt x="346795" y="153406"/>
                    </a:cubicBezTo>
                    <a:cubicBezTo>
                      <a:pt x="345257" y="149561"/>
                      <a:pt x="344873" y="147254"/>
                      <a:pt x="345641" y="146485"/>
                    </a:cubicBezTo>
                    <a:cubicBezTo>
                      <a:pt x="345641" y="145716"/>
                      <a:pt x="347179" y="146869"/>
                      <a:pt x="350255" y="149945"/>
                    </a:cubicBezTo>
                    <a:cubicBezTo>
                      <a:pt x="361789" y="165324"/>
                      <a:pt x="368710" y="173398"/>
                      <a:pt x="371017" y="174167"/>
                    </a:cubicBezTo>
                    <a:cubicBezTo>
                      <a:pt x="372555" y="151868"/>
                      <a:pt x="374092" y="136489"/>
                      <a:pt x="375630" y="128030"/>
                    </a:cubicBezTo>
                    <a:cubicBezTo>
                      <a:pt x="375630" y="124955"/>
                      <a:pt x="375246" y="123032"/>
                      <a:pt x="374477" y="122263"/>
                    </a:cubicBezTo>
                    <a:cubicBezTo>
                      <a:pt x="372939" y="121494"/>
                      <a:pt x="371401" y="121879"/>
                      <a:pt x="369863" y="123417"/>
                    </a:cubicBezTo>
                    <a:cubicBezTo>
                      <a:pt x="346795" y="145716"/>
                      <a:pt x="331416" y="156866"/>
                      <a:pt x="323727" y="156866"/>
                    </a:cubicBezTo>
                    <a:cubicBezTo>
                      <a:pt x="318344" y="156866"/>
                      <a:pt x="314499" y="157250"/>
                      <a:pt x="312192" y="158019"/>
                    </a:cubicBezTo>
                    <a:cubicBezTo>
                      <a:pt x="307579" y="159557"/>
                      <a:pt x="304503" y="158788"/>
                      <a:pt x="302965" y="155712"/>
                    </a:cubicBezTo>
                    <a:cubicBezTo>
                      <a:pt x="301427" y="151099"/>
                      <a:pt x="302580" y="146485"/>
                      <a:pt x="306425" y="141871"/>
                    </a:cubicBezTo>
                    <a:cubicBezTo>
                      <a:pt x="307194" y="139565"/>
                      <a:pt x="309117" y="136873"/>
                      <a:pt x="312192" y="133797"/>
                    </a:cubicBezTo>
                    <a:cubicBezTo>
                      <a:pt x="316037" y="127646"/>
                      <a:pt x="321035" y="122263"/>
                      <a:pt x="327187" y="117650"/>
                    </a:cubicBezTo>
                    <a:cubicBezTo>
                      <a:pt x="334876" y="113036"/>
                      <a:pt x="348333" y="101502"/>
                      <a:pt x="367556" y="83047"/>
                    </a:cubicBezTo>
                    <a:cubicBezTo>
                      <a:pt x="371401" y="77664"/>
                      <a:pt x="371017" y="74589"/>
                      <a:pt x="366403" y="73820"/>
                    </a:cubicBezTo>
                    <a:cubicBezTo>
                      <a:pt x="341797" y="72282"/>
                      <a:pt x="327187" y="66899"/>
                      <a:pt x="322573" y="57672"/>
                    </a:cubicBezTo>
                    <a:cubicBezTo>
                      <a:pt x="319497" y="54596"/>
                      <a:pt x="318344" y="51905"/>
                      <a:pt x="319113" y="49598"/>
                    </a:cubicBezTo>
                    <a:cubicBezTo>
                      <a:pt x="319882" y="47291"/>
                      <a:pt x="322189" y="46138"/>
                      <a:pt x="326033" y="46138"/>
                    </a:cubicBezTo>
                    <a:cubicBezTo>
                      <a:pt x="328340" y="46907"/>
                      <a:pt x="332569" y="47291"/>
                      <a:pt x="338721" y="47291"/>
                    </a:cubicBezTo>
                    <a:cubicBezTo>
                      <a:pt x="346410" y="46522"/>
                      <a:pt x="353331" y="45753"/>
                      <a:pt x="359482" y="44984"/>
                    </a:cubicBezTo>
                    <a:cubicBezTo>
                      <a:pt x="365634" y="44215"/>
                      <a:pt x="370632" y="43831"/>
                      <a:pt x="374477" y="43831"/>
                    </a:cubicBezTo>
                    <a:cubicBezTo>
                      <a:pt x="381397" y="46138"/>
                      <a:pt x="385242" y="43831"/>
                      <a:pt x="386011" y="36910"/>
                    </a:cubicBezTo>
                    <a:cubicBezTo>
                      <a:pt x="387549" y="32297"/>
                      <a:pt x="388702" y="25376"/>
                      <a:pt x="389471" y="16149"/>
                    </a:cubicBezTo>
                    <a:cubicBezTo>
                      <a:pt x="388702" y="9997"/>
                      <a:pt x="391394" y="6537"/>
                      <a:pt x="397545" y="5768"/>
                    </a:cubicBezTo>
                    <a:close/>
                    <a:moveTo>
                      <a:pt x="464732" y="4615"/>
                    </a:moveTo>
                    <a:cubicBezTo>
                      <a:pt x="467615" y="3846"/>
                      <a:pt x="471364" y="4999"/>
                      <a:pt x="475978" y="8075"/>
                    </a:cubicBezTo>
                    <a:cubicBezTo>
                      <a:pt x="475978" y="9613"/>
                      <a:pt x="476747" y="11151"/>
                      <a:pt x="478285" y="12689"/>
                    </a:cubicBezTo>
                    <a:cubicBezTo>
                      <a:pt x="480591" y="17302"/>
                      <a:pt x="482514" y="20378"/>
                      <a:pt x="484052" y="21916"/>
                    </a:cubicBezTo>
                    <a:cubicBezTo>
                      <a:pt x="490203" y="34219"/>
                      <a:pt x="485590" y="40755"/>
                      <a:pt x="470211" y="41524"/>
                    </a:cubicBezTo>
                    <a:cubicBezTo>
                      <a:pt x="462521" y="40755"/>
                      <a:pt x="451756" y="41908"/>
                      <a:pt x="437915" y="44984"/>
                    </a:cubicBezTo>
                    <a:cubicBezTo>
                      <a:pt x="434070" y="45753"/>
                      <a:pt x="432148" y="46138"/>
                      <a:pt x="432148" y="46138"/>
                    </a:cubicBezTo>
                    <a:cubicBezTo>
                      <a:pt x="431379" y="45369"/>
                      <a:pt x="432532" y="43831"/>
                      <a:pt x="435608" y="41524"/>
                    </a:cubicBezTo>
                    <a:cubicBezTo>
                      <a:pt x="435608" y="41524"/>
                      <a:pt x="438299" y="39217"/>
                      <a:pt x="443682" y="34603"/>
                    </a:cubicBezTo>
                    <a:cubicBezTo>
                      <a:pt x="449834" y="29221"/>
                      <a:pt x="453678" y="25761"/>
                      <a:pt x="455216" y="24223"/>
                    </a:cubicBezTo>
                    <a:cubicBezTo>
                      <a:pt x="458292" y="21916"/>
                      <a:pt x="459445" y="18071"/>
                      <a:pt x="458676" y="12689"/>
                    </a:cubicBezTo>
                    <a:cubicBezTo>
                      <a:pt x="459830" y="8075"/>
                      <a:pt x="461848" y="5384"/>
                      <a:pt x="464732" y="4615"/>
                    </a:cubicBezTo>
                    <a:close/>
                    <a:moveTo>
                      <a:pt x="65938" y="289"/>
                    </a:moveTo>
                    <a:cubicBezTo>
                      <a:pt x="68244" y="97"/>
                      <a:pt x="71897" y="1154"/>
                      <a:pt x="76895" y="3461"/>
                    </a:cubicBezTo>
                    <a:cubicBezTo>
                      <a:pt x="80740" y="5768"/>
                      <a:pt x="83816" y="9997"/>
                      <a:pt x="86122" y="16149"/>
                    </a:cubicBezTo>
                    <a:cubicBezTo>
                      <a:pt x="86122" y="17687"/>
                      <a:pt x="87276" y="18456"/>
                      <a:pt x="89583" y="18456"/>
                    </a:cubicBezTo>
                    <a:cubicBezTo>
                      <a:pt x="96503" y="20762"/>
                      <a:pt x="101501" y="24223"/>
                      <a:pt x="104577" y="28836"/>
                    </a:cubicBezTo>
                    <a:cubicBezTo>
                      <a:pt x="108422" y="37295"/>
                      <a:pt x="106499" y="44215"/>
                      <a:pt x="98810" y="49598"/>
                    </a:cubicBezTo>
                    <a:cubicBezTo>
                      <a:pt x="98041" y="50367"/>
                      <a:pt x="97657" y="50751"/>
                      <a:pt x="97657" y="50751"/>
                    </a:cubicBezTo>
                    <a:cubicBezTo>
                      <a:pt x="96119" y="53058"/>
                      <a:pt x="96503" y="54212"/>
                      <a:pt x="98810" y="54212"/>
                    </a:cubicBezTo>
                    <a:cubicBezTo>
                      <a:pt x="105731" y="58056"/>
                      <a:pt x="111113" y="68822"/>
                      <a:pt x="114958" y="86507"/>
                    </a:cubicBezTo>
                    <a:cubicBezTo>
                      <a:pt x="114189" y="88814"/>
                      <a:pt x="114958" y="88814"/>
                      <a:pt x="117265" y="86507"/>
                    </a:cubicBezTo>
                    <a:cubicBezTo>
                      <a:pt x="118034" y="85738"/>
                      <a:pt x="119187" y="84200"/>
                      <a:pt x="120725" y="81894"/>
                    </a:cubicBezTo>
                    <a:cubicBezTo>
                      <a:pt x="123032" y="79587"/>
                      <a:pt x="125339" y="77280"/>
                      <a:pt x="127645" y="74973"/>
                    </a:cubicBezTo>
                    <a:cubicBezTo>
                      <a:pt x="130721" y="72666"/>
                      <a:pt x="132259" y="70359"/>
                      <a:pt x="132259" y="68053"/>
                    </a:cubicBezTo>
                    <a:cubicBezTo>
                      <a:pt x="132259" y="66515"/>
                      <a:pt x="134182" y="65746"/>
                      <a:pt x="138026" y="65746"/>
                    </a:cubicBezTo>
                    <a:cubicBezTo>
                      <a:pt x="142640" y="65746"/>
                      <a:pt x="144947" y="68822"/>
                      <a:pt x="144947" y="74973"/>
                    </a:cubicBezTo>
                    <a:cubicBezTo>
                      <a:pt x="144178" y="77280"/>
                      <a:pt x="144178" y="78818"/>
                      <a:pt x="144947" y="79587"/>
                    </a:cubicBezTo>
                    <a:cubicBezTo>
                      <a:pt x="144947" y="79587"/>
                      <a:pt x="147254" y="79202"/>
                      <a:pt x="151867" y="78433"/>
                    </a:cubicBezTo>
                    <a:cubicBezTo>
                      <a:pt x="158019" y="79202"/>
                      <a:pt x="160326" y="78049"/>
                      <a:pt x="158788" y="74973"/>
                    </a:cubicBezTo>
                    <a:cubicBezTo>
                      <a:pt x="158019" y="72666"/>
                      <a:pt x="157250" y="70359"/>
                      <a:pt x="156481" y="68053"/>
                    </a:cubicBezTo>
                    <a:cubicBezTo>
                      <a:pt x="156481" y="68053"/>
                      <a:pt x="156096" y="68053"/>
                      <a:pt x="155328" y="68053"/>
                    </a:cubicBezTo>
                    <a:cubicBezTo>
                      <a:pt x="154559" y="63439"/>
                      <a:pt x="155712" y="60363"/>
                      <a:pt x="158788" y="58825"/>
                    </a:cubicBezTo>
                    <a:cubicBezTo>
                      <a:pt x="161095" y="57287"/>
                      <a:pt x="166477" y="61517"/>
                      <a:pt x="174936" y="71513"/>
                    </a:cubicBezTo>
                    <a:cubicBezTo>
                      <a:pt x="175705" y="73051"/>
                      <a:pt x="177627" y="73435"/>
                      <a:pt x="180703" y="72666"/>
                    </a:cubicBezTo>
                    <a:cubicBezTo>
                      <a:pt x="194544" y="73435"/>
                      <a:pt x="203002" y="78049"/>
                      <a:pt x="206078" y="86507"/>
                    </a:cubicBezTo>
                    <a:cubicBezTo>
                      <a:pt x="208385" y="92659"/>
                      <a:pt x="204540" y="96119"/>
                      <a:pt x="194544" y="96888"/>
                    </a:cubicBezTo>
                    <a:cubicBezTo>
                      <a:pt x="187623" y="96888"/>
                      <a:pt x="184932" y="99195"/>
                      <a:pt x="186470" y="103809"/>
                    </a:cubicBezTo>
                    <a:cubicBezTo>
                      <a:pt x="185701" y="106884"/>
                      <a:pt x="186854" y="108038"/>
                      <a:pt x="189930" y="107269"/>
                    </a:cubicBezTo>
                    <a:cubicBezTo>
                      <a:pt x="229915" y="105731"/>
                      <a:pt x="249523" y="111882"/>
                      <a:pt x="248754" y="125723"/>
                    </a:cubicBezTo>
                    <a:cubicBezTo>
                      <a:pt x="251830" y="136489"/>
                      <a:pt x="237989" y="139949"/>
                      <a:pt x="207231" y="136104"/>
                    </a:cubicBezTo>
                    <a:cubicBezTo>
                      <a:pt x="203387" y="135335"/>
                      <a:pt x="197619" y="134951"/>
                      <a:pt x="189930" y="134951"/>
                    </a:cubicBezTo>
                    <a:cubicBezTo>
                      <a:pt x="188392" y="134951"/>
                      <a:pt x="188008" y="136104"/>
                      <a:pt x="188777" y="138411"/>
                    </a:cubicBezTo>
                    <a:cubicBezTo>
                      <a:pt x="188777" y="146101"/>
                      <a:pt x="189161" y="158404"/>
                      <a:pt x="189930" y="175320"/>
                    </a:cubicBezTo>
                    <a:cubicBezTo>
                      <a:pt x="189930" y="192237"/>
                      <a:pt x="190315" y="204540"/>
                      <a:pt x="191083" y="212230"/>
                    </a:cubicBezTo>
                    <a:cubicBezTo>
                      <a:pt x="191083" y="229916"/>
                      <a:pt x="190315" y="241834"/>
                      <a:pt x="188777" y="247986"/>
                    </a:cubicBezTo>
                    <a:cubicBezTo>
                      <a:pt x="187239" y="254137"/>
                      <a:pt x="184547" y="257598"/>
                      <a:pt x="180703" y="258367"/>
                    </a:cubicBezTo>
                    <a:cubicBezTo>
                      <a:pt x="166093" y="256060"/>
                      <a:pt x="158019" y="243372"/>
                      <a:pt x="156481" y="220304"/>
                    </a:cubicBezTo>
                    <a:cubicBezTo>
                      <a:pt x="155712" y="201849"/>
                      <a:pt x="155712" y="183394"/>
                      <a:pt x="156481" y="164940"/>
                    </a:cubicBezTo>
                    <a:cubicBezTo>
                      <a:pt x="157250" y="154174"/>
                      <a:pt x="157634" y="146485"/>
                      <a:pt x="157634" y="141871"/>
                    </a:cubicBezTo>
                    <a:cubicBezTo>
                      <a:pt x="158403" y="138027"/>
                      <a:pt x="157250" y="136104"/>
                      <a:pt x="154174" y="136104"/>
                    </a:cubicBezTo>
                    <a:cubicBezTo>
                      <a:pt x="144178" y="136104"/>
                      <a:pt x="132644" y="136104"/>
                      <a:pt x="119572" y="136104"/>
                    </a:cubicBezTo>
                    <a:cubicBezTo>
                      <a:pt x="118803" y="136104"/>
                      <a:pt x="118034" y="136104"/>
                      <a:pt x="117265" y="136104"/>
                    </a:cubicBezTo>
                    <a:cubicBezTo>
                      <a:pt x="116496" y="136104"/>
                      <a:pt x="116496" y="136489"/>
                      <a:pt x="117265" y="137258"/>
                    </a:cubicBezTo>
                    <a:cubicBezTo>
                      <a:pt x="116496" y="141871"/>
                      <a:pt x="116496" y="148023"/>
                      <a:pt x="117265" y="155712"/>
                    </a:cubicBezTo>
                    <a:cubicBezTo>
                      <a:pt x="117265" y="157250"/>
                      <a:pt x="117649" y="158019"/>
                      <a:pt x="118418" y="158019"/>
                    </a:cubicBezTo>
                    <a:cubicBezTo>
                      <a:pt x="120725" y="192622"/>
                      <a:pt x="113804" y="210307"/>
                      <a:pt x="97657" y="211076"/>
                    </a:cubicBezTo>
                    <a:cubicBezTo>
                      <a:pt x="80740" y="209539"/>
                      <a:pt x="69590" y="197620"/>
                      <a:pt x="64207" y="175320"/>
                    </a:cubicBezTo>
                    <a:cubicBezTo>
                      <a:pt x="61901" y="169938"/>
                      <a:pt x="59978" y="167247"/>
                      <a:pt x="58440" y="167247"/>
                    </a:cubicBezTo>
                    <a:cubicBezTo>
                      <a:pt x="52289" y="164171"/>
                      <a:pt x="49982" y="156866"/>
                      <a:pt x="51520" y="145332"/>
                    </a:cubicBezTo>
                    <a:cubicBezTo>
                      <a:pt x="52289" y="144563"/>
                      <a:pt x="51520" y="143794"/>
                      <a:pt x="49213" y="143025"/>
                    </a:cubicBezTo>
                    <a:cubicBezTo>
                      <a:pt x="46906" y="144563"/>
                      <a:pt x="43062" y="144947"/>
                      <a:pt x="37679" y="144178"/>
                    </a:cubicBezTo>
                    <a:cubicBezTo>
                      <a:pt x="31527" y="160326"/>
                      <a:pt x="24607" y="166478"/>
                      <a:pt x="16917" y="162633"/>
                    </a:cubicBezTo>
                    <a:cubicBezTo>
                      <a:pt x="3845" y="158019"/>
                      <a:pt x="2307" y="144178"/>
                      <a:pt x="12304" y="121110"/>
                    </a:cubicBezTo>
                    <a:cubicBezTo>
                      <a:pt x="19993" y="102655"/>
                      <a:pt x="24991" y="86892"/>
                      <a:pt x="27298" y="73820"/>
                    </a:cubicBezTo>
                    <a:cubicBezTo>
                      <a:pt x="26529" y="70744"/>
                      <a:pt x="25760" y="69206"/>
                      <a:pt x="24991" y="69206"/>
                    </a:cubicBezTo>
                    <a:cubicBezTo>
                      <a:pt x="14226" y="73820"/>
                      <a:pt x="6537" y="73435"/>
                      <a:pt x="1923" y="68053"/>
                    </a:cubicBezTo>
                    <a:cubicBezTo>
                      <a:pt x="-1922" y="61132"/>
                      <a:pt x="1" y="53827"/>
                      <a:pt x="7690" y="46138"/>
                    </a:cubicBezTo>
                    <a:cubicBezTo>
                      <a:pt x="11535" y="43831"/>
                      <a:pt x="15379" y="40371"/>
                      <a:pt x="19224" y="35757"/>
                    </a:cubicBezTo>
                    <a:cubicBezTo>
                      <a:pt x="19993" y="34988"/>
                      <a:pt x="21147" y="33835"/>
                      <a:pt x="22684" y="32297"/>
                    </a:cubicBezTo>
                    <a:cubicBezTo>
                      <a:pt x="24222" y="29990"/>
                      <a:pt x="25760" y="28452"/>
                      <a:pt x="27298" y="27683"/>
                    </a:cubicBezTo>
                    <a:cubicBezTo>
                      <a:pt x="28067" y="27683"/>
                      <a:pt x="28836" y="28836"/>
                      <a:pt x="29605" y="31143"/>
                    </a:cubicBezTo>
                    <a:cubicBezTo>
                      <a:pt x="30374" y="36526"/>
                      <a:pt x="37294" y="33066"/>
                      <a:pt x="50366" y="20762"/>
                    </a:cubicBezTo>
                    <a:cubicBezTo>
                      <a:pt x="62670" y="12304"/>
                      <a:pt x="66899" y="6921"/>
                      <a:pt x="63054" y="4615"/>
                    </a:cubicBezTo>
                    <a:cubicBezTo>
                      <a:pt x="62670" y="1923"/>
                      <a:pt x="63631" y="482"/>
                      <a:pt x="65938" y="289"/>
                    </a:cubicBezTo>
                    <a:close/>
                    <a:moveTo>
                      <a:pt x="154607" y="145"/>
                    </a:moveTo>
                    <a:cubicBezTo>
                      <a:pt x="171043" y="-720"/>
                      <a:pt x="183586" y="2308"/>
                      <a:pt x="192237" y="9228"/>
                    </a:cubicBezTo>
                    <a:cubicBezTo>
                      <a:pt x="199926" y="16149"/>
                      <a:pt x="200695" y="24223"/>
                      <a:pt x="194544" y="33450"/>
                    </a:cubicBezTo>
                    <a:cubicBezTo>
                      <a:pt x="181472" y="56518"/>
                      <a:pt x="167246" y="62670"/>
                      <a:pt x="151867" y="51905"/>
                    </a:cubicBezTo>
                    <a:cubicBezTo>
                      <a:pt x="148791" y="51136"/>
                      <a:pt x="147254" y="50367"/>
                      <a:pt x="147254" y="49598"/>
                    </a:cubicBezTo>
                    <a:cubicBezTo>
                      <a:pt x="147254" y="48829"/>
                      <a:pt x="148407" y="48060"/>
                      <a:pt x="150714" y="47291"/>
                    </a:cubicBezTo>
                    <a:cubicBezTo>
                      <a:pt x="158403" y="44984"/>
                      <a:pt x="165708" y="38064"/>
                      <a:pt x="172629" y="26530"/>
                    </a:cubicBezTo>
                    <a:cubicBezTo>
                      <a:pt x="173398" y="24223"/>
                      <a:pt x="173782" y="22685"/>
                      <a:pt x="173782" y="21916"/>
                    </a:cubicBezTo>
                    <a:cubicBezTo>
                      <a:pt x="173013" y="20378"/>
                      <a:pt x="171860" y="19609"/>
                      <a:pt x="170322" y="19609"/>
                    </a:cubicBezTo>
                    <a:cubicBezTo>
                      <a:pt x="164939" y="20378"/>
                      <a:pt x="159557" y="19994"/>
                      <a:pt x="154174" y="18456"/>
                    </a:cubicBezTo>
                    <a:cubicBezTo>
                      <a:pt x="151867" y="18456"/>
                      <a:pt x="150329" y="18456"/>
                      <a:pt x="149560" y="18456"/>
                    </a:cubicBezTo>
                    <a:cubicBezTo>
                      <a:pt x="149560" y="19225"/>
                      <a:pt x="149945" y="20378"/>
                      <a:pt x="150714" y="21916"/>
                    </a:cubicBezTo>
                    <a:cubicBezTo>
                      <a:pt x="152252" y="31143"/>
                      <a:pt x="148791" y="42677"/>
                      <a:pt x="140333" y="56518"/>
                    </a:cubicBezTo>
                    <a:cubicBezTo>
                      <a:pt x="134182" y="67284"/>
                      <a:pt x="128414" y="69975"/>
                      <a:pt x="123032" y="64592"/>
                    </a:cubicBezTo>
                    <a:cubicBezTo>
                      <a:pt x="117649" y="61517"/>
                      <a:pt x="119187" y="53443"/>
                      <a:pt x="127645" y="40371"/>
                    </a:cubicBezTo>
                    <a:cubicBezTo>
                      <a:pt x="131490" y="35757"/>
                      <a:pt x="133797" y="29990"/>
                      <a:pt x="134566" y="23069"/>
                    </a:cubicBezTo>
                    <a:cubicBezTo>
                      <a:pt x="134566" y="23069"/>
                      <a:pt x="134566" y="22685"/>
                      <a:pt x="134566" y="21916"/>
                    </a:cubicBezTo>
                    <a:cubicBezTo>
                      <a:pt x="134566" y="19609"/>
                      <a:pt x="133413" y="18071"/>
                      <a:pt x="131106" y="17302"/>
                    </a:cubicBezTo>
                    <a:cubicBezTo>
                      <a:pt x="117265" y="14226"/>
                      <a:pt x="111498" y="9997"/>
                      <a:pt x="113804" y="4615"/>
                    </a:cubicBezTo>
                    <a:cubicBezTo>
                      <a:pt x="114573" y="3077"/>
                      <a:pt x="116496" y="2308"/>
                      <a:pt x="119572" y="2308"/>
                    </a:cubicBezTo>
                    <a:cubicBezTo>
                      <a:pt x="121878" y="3846"/>
                      <a:pt x="126492" y="4230"/>
                      <a:pt x="133413" y="3461"/>
                    </a:cubicBezTo>
                    <a:cubicBezTo>
                      <a:pt x="134950" y="3461"/>
                      <a:pt x="136104" y="3077"/>
                      <a:pt x="136873" y="2308"/>
                    </a:cubicBezTo>
                    <a:cubicBezTo>
                      <a:pt x="143217" y="1154"/>
                      <a:pt x="149128" y="433"/>
                      <a:pt x="154607" y="145"/>
                    </a:cubicBezTo>
                    <a:close/>
                  </a:path>
                </a:pathLst>
              </a:custGeom>
              <a:solidFill>
                <a:srgbClr val="14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9" name="圆角矩形 28">
            <a:hlinkClick r:id="rId3"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0" name="圆角矩形 39">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5" action="ppaction://hlinksldjump"/>
          </p:cNvPr>
          <p:cNvSpPr/>
          <p:nvPr/>
        </p:nvSpPr>
        <p:spPr>
          <a:xfrm>
            <a:off x="7329382" y="6382800"/>
            <a:ext cx="342118" cy="301083"/>
          </a:xfrm>
          <a:prstGeom prst="round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400"/>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48" name="圆角矩形 47">
            <a:hlinkClick r:id="rId16"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p>
        </p:txBody>
      </p:sp>
      <p:sp>
        <p:nvSpPr>
          <p:cNvPr id="24" name="矩形 23">
            <a:hlinkClick r:id="rId17"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sz="1800" kern="100" dirty="0">
                <a:solidFill>
                  <a:schemeClr val="bg1"/>
                </a:solidFill>
                <a:latin typeface="黑体" panose="02010609060101010101" pitchFamily="49" charset="-122"/>
                <a:ea typeface="黑体" panose="02010609060101010101" pitchFamily="49" charset="-122"/>
                <a:cs typeface="Courier New" panose="02070309020205020404" pitchFamily="49" charset="0"/>
              </a:rPr>
              <a:t>返回</a:t>
            </a:r>
          </a:p>
        </p:txBody>
      </p:sp>
    </p:spTree>
    <p:extLst>
      <p:ext uri="{BB962C8B-B14F-4D97-AF65-F5344CB8AC3E}">
        <p14:creationId xmlns:p14="http://schemas.microsoft.com/office/powerpoint/2010/main" val="54907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66" y="189434"/>
            <a:ext cx="677545" cy="788035"/>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chemeClr val="accent5">
                  <a:lumMod val="75000"/>
                </a:schemeClr>
              </a:solidFill>
              <a:latin typeface="微软雅黑" panose="020B0503020204020204" charset="-122"/>
              <a:ea typeface="微软雅黑" panose="020B0503020204020204" charset="-122"/>
            </a:endParaRPr>
          </a:p>
        </p:txBody>
      </p:sp>
      <p:sp>
        <p:nvSpPr>
          <p:cNvPr id="13" name="矩形 12">
            <a:extLst>
              <a:ext uri="{FF2B5EF4-FFF2-40B4-BE49-F238E27FC236}">
                <a16:creationId xmlns:a16="http://schemas.microsoft.com/office/drawing/2014/main" xmlns="" id="{B70670D0-3C99-3322-8762-E3154CC5E4FE}"/>
              </a:ext>
            </a:extLst>
          </p:cNvPr>
          <p:cNvSpPr/>
          <p:nvPr/>
        </p:nvSpPr>
        <p:spPr>
          <a:xfrm>
            <a:off x="406574" y="2714749"/>
            <a:ext cx="5247640" cy="1938992"/>
          </a:xfrm>
          <a:prstGeom prst="rect">
            <a:avLst/>
          </a:prstGeom>
          <a:effectLst>
            <a:outerShdw blurRad="76200" dist="12700" dir="2700000" sy="-23000" kx="-800400" algn="bl" rotWithShape="0">
              <a:prstClr val="black">
                <a:alpha val="20000"/>
              </a:prstClr>
            </a:outerShdw>
          </a:effectLst>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spcBef>
                <a:spcPts val="0"/>
              </a:spcBef>
              <a:spcAft>
                <a:spcPts val="0"/>
              </a:spcAft>
            </a:pPr>
            <a:r>
              <a:rPr lang="zh-CN" altLang="en-US" sz="48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本课结束</a:t>
            </a:r>
          </a:p>
          <a:p>
            <a:pPr algn="ctr">
              <a:spcBef>
                <a:spcPts val="0"/>
              </a:spcBef>
              <a:spcAft>
                <a:spcPts val="0"/>
              </a:spcAft>
            </a:pPr>
            <a:r>
              <a:rPr lang="en-US" altLang="zh-CN"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THANKS</a:t>
            </a:r>
            <a:endParaRPr lang="zh-CN" altLang="en-US"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endParaRPr>
          </a:p>
        </p:txBody>
      </p:sp>
      <p:sp>
        <p:nvSpPr>
          <p:cNvPr id="7" name="任意多边形 6"/>
          <p:cNvSpPr/>
          <p:nvPr/>
        </p:nvSpPr>
        <p:spPr>
          <a:xfrm>
            <a:off x="5928360" y="1765935"/>
            <a:ext cx="5403850" cy="3816350"/>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3"/>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xmlns="" id="{CBCDA123-BD7B-983C-7C20-4C4C7F0FCBA8}"/>
              </a:ext>
            </a:extLst>
          </p:cNvPr>
          <p:cNvSpPr/>
          <p:nvPr/>
        </p:nvSpPr>
        <p:spPr>
          <a:xfrm>
            <a:off x="1340659" y="2170623"/>
            <a:ext cx="3379470" cy="400110"/>
          </a:xfrm>
          <a:prstGeom prst="rect">
            <a:avLst/>
          </a:prstGeom>
          <a:effectLst/>
        </p:spPr>
        <p:txBody>
          <a:bodyPr vert="horz"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r>
              <a:rPr lang="zh-CN" altLang="en-US" sz="2000" b="1" dirty="0">
                <a:solidFill>
                  <a:srgbClr val="0066CC"/>
                </a:solidFill>
                <a:latin typeface="微软雅黑" panose="020B0503020204020204" charset="-122"/>
                <a:ea typeface="微软雅黑" panose="020B0503020204020204" charset="-122"/>
                <a:sym typeface="+mn-ea"/>
              </a:rPr>
              <a:t>第八章</a:t>
            </a:r>
            <a:r>
              <a:rPr lang="zh-CN" altLang="en-US" sz="2000" b="1">
                <a:solidFill>
                  <a:srgbClr val="0066CC"/>
                </a:solidFill>
                <a:latin typeface="微软雅黑" panose="020B0503020204020204" charset="-122"/>
                <a:ea typeface="微软雅黑" panose="020B0503020204020204" charset="-122"/>
                <a:sym typeface="+mn-ea"/>
              </a:rPr>
              <a:t>　</a:t>
            </a:r>
            <a:r>
              <a:rPr lang="zh-CN" altLang="zh-CN" sz="2000" b="1" smtClean="0">
                <a:solidFill>
                  <a:srgbClr val="0066CC"/>
                </a:solidFill>
                <a:latin typeface="微软雅黑" panose="020B0503020204020204" charset="-122"/>
                <a:ea typeface="微软雅黑" panose="020B0503020204020204" charset="-122"/>
              </a:rPr>
              <a:t>第</a:t>
            </a:r>
            <a:r>
              <a:rPr lang="en-US" altLang="zh-CN" sz="2000" b="1" smtClean="0">
                <a:solidFill>
                  <a:srgbClr val="0066CC"/>
                </a:solidFill>
                <a:latin typeface="微软雅黑" panose="020B0503020204020204" charset="-122"/>
                <a:ea typeface="微软雅黑" panose="020B0503020204020204" charset="-122"/>
              </a:rPr>
              <a:t>29</a:t>
            </a:r>
            <a:r>
              <a:rPr lang="zh-CN" altLang="zh-CN" sz="2000" b="1" smtClean="0">
                <a:solidFill>
                  <a:srgbClr val="0066CC"/>
                </a:solidFill>
                <a:latin typeface="微软雅黑" panose="020B0503020204020204" charset="-122"/>
                <a:ea typeface="微软雅黑" panose="020B0503020204020204" charset="-122"/>
              </a:rPr>
              <a:t>讲</a:t>
            </a:r>
            <a:endParaRPr lang="en-US" altLang="zh-CN" sz="2000" b="1" dirty="0">
              <a:solidFill>
                <a:srgbClr val="0066CC"/>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401.4429133858268,&quot;left&quot;:0,&quot;top&quot;:39,&quot;width&quot;:911.2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401.4429133858268,&quot;left&quot;:0,&quot;top&quot;:39,&quot;width&quot;:911.2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401.4429133858268,&quot;left&quot;:0,&quot;top&quot;:39,&quot;width&quot;:911.2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401.4429133858268,&quot;left&quot;:0,&quot;top&quot;:39,&quot;width&quot;:911.25}"/>
</p:tagLst>
</file>

<file path=ppt/tags/tag14.xml><?xml version="1.0" encoding="utf-8"?>
<p:tagLst xmlns:a="http://schemas.openxmlformats.org/drawingml/2006/main" xmlns:r="http://schemas.openxmlformats.org/officeDocument/2006/relationships"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15.xml><?xml version="1.0" encoding="utf-8"?>
<p:tagLst xmlns:a="http://schemas.openxmlformats.org/drawingml/2006/main" xmlns:r="http://schemas.openxmlformats.org/officeDocument/2006/relationships"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16.xml><?xml version="1.0" encoding="utf-8"?>
<p:tagLst xmlns:a="http://schemas.openxmlformats.org/drawingml/2006/main" xmlns:r="http://schemas.openxmlformats.org/officeDocument/2006/relationships"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2.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5_Office 主题​​">
  <a:themeElements>
    <a:clrScheme name="自定义 2">
      <a:dk1>
        <a:sysClr val="windowText" lastClr="000000"/>
      </a:dk1>
      <a:lt1>
        <a:sysClr val="window" lastClr="C7EDCA"/>
      </a:lt1>
      <a:dk2>
        <a:srgbClr val="44546A"/>
      </a:dk2>
      <a:lt2>
        <a:srgbClr val="E7E6E6"/>
      </a:lt2>
      <a:accent1>
        <a:srgbClr val="5B9BD5"/>
      </a:accent1>
      <a:accent2>
        <a:srgbClr val="FF0000"/>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A"/>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C7EDCA"/>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TotalTime>
  <Words>3942</Words>
  <Application>Microsoft Office PowerPoint</Application>
  <PresentationFormat>自定义</PresentationFormat>
  <Paragraphs>1029</Paragraphs>
  <Slides>92</Slides>
  <Notes>7</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92</vt:i4>
      </vt:variant>
    </vt:vector>
  </HeadingPairs>
  <TitlesOfParts>
    <vt:vector size="109" baseType="lpstr">
      <vt:lpstr>等线</vt:lpstr>
      <vt:lpstr>等线 Light</vt:lpstr>
      <vt:lpstr>黑体</vt:lpstr>
      <vt:lpstr>华文黑体</vt:lpstr>
      <vt:lpstr>华文宋体</vt:lpstr>
      <vt:lpstr>华文细黑</vt:lpstr>
      <vt:lpstr>楷体</vt:lpstr>
      <vt:lpstr>明兰_UI_TC</vt:lpstr>
      <vt:lpstr>宋体</vt:lpstr>
      <vt:lpstr>微软雅黑</vt:lpstr>
      <vt:lpstr>Arial</vt:lpstr>
      <vt:lpstr>Arial Black</vt:lpstr>
      <vt:lpstr>Calibri</vt:lpstr>
      <vt:lpstr>Cambria Math</vt:lpstr>
      <vt:lpstr>Courier New</vt:lpstr>
      <vt:lpstr>Times New Roman</vt:lpstr>
      <vt:lpstr>5_Office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化学课件</dc:title>
  <dc:creator>金榜苑</dc:creator>
  <cp:lastModifiedBy>Admin</cp:lastModifiedBy>
  <cp:revision>6960</cp:revision>
  <dcterms:created xsi:type="dcterms:W3CDTF">2014-11-27T01:03:00Z</dcterms:created>
  <dcterms:modified xsi:type="dcterms:W3CDTF">2026-03-27T01:46:41Z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F9A15CD799CA4571B5BBA2371C765EB1_12</vt:lpwstr>
  </property>
</Properties>
</file>